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81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8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3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&#1089;&#1080;&#1085;&#1090;&#1077;&#1079;.&#1086;&#1088;&#1075;/%D0%B0%D1%80%D1%85%D0%B8%D0%B2/117%d1%81%d0%b8%d0%b8%d0%b2%d0%be-2025-07-05-06-%d0%ba%d0%b0%d0%b7%d0%b0%d0%bd%d1%8c-%d1%81%d0%b5%d1%80%d0%b4%d1%8e%d0%ba-%d0%b2/" TargetMode="External"/><Relationship Id="rId2" Type="http://schemas.openxmlformats.org/officeDocument/2006/relationships/hyperlink" Target="https://&#1089;&#1080;&#1085;&#1090;&#1077;&#1079;.&#1086;&#1088;&#1075;/%D0%B0%D1%80%D1%85%D0%B8%D0%B2/28-%d1%84%d1%87%d1%81-2015-01-03-04-%d0%ba%d1%80%d0%b0%d1%81%d0%bd%d0%be%d1%8f%d1%80%d1%81%d0%ba-%d0%b1%d0%be%d1%80%d0%be%d0%b4%d0%b8%d0%bd%d0%be-%d1%81%d0%b5%d1%80%d0%b4%d1%8e%d0%ba-%d0%b2-2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&#1089;&#1080;&#1085;&#1090;&#1077;&#1079;.&#1086;&#1088;&#1075;/%D0%B0%D1%80%D1%85%D0%B8%D0%B2/118-%d1%81%d0%b8%d0%bd%d1%82%d0%b5%d0%b7-%d0%b8%d0%b2%d0%be-2025-06-14-15-%d0%bc%d0%be%d1%81%d0%ba%d0%b2%d0%b0-%d1%81%d0%b5%d1%80%d0%b4%d1%8e%d0%ba-%d0%b2/" TargetMode="External"/><Relationship Id="rId4" Type="http://schemas.openxmlformats.org/officeDocument/2006/relationships/hyperlink" Target="https://&#1089;&#1080;&#1085;&#1090;&#1077;&#1079;.&#1086;&#1088;&#1075;/%D0%B0%D1%80%D1%85%D0%B8%D0%B2/117-%d1%81%d0%b8%d0%bd%d1%82%d0%b5%d0%b7-%d0%b8%d0%b2%d0%be-2025-05-10-11-%d0%bc%d0%be%d1%81%d0%ba%d0%b2%d0%b0-%d1%81%d0%b5%d1%80%d0%b4%d1%8e%d0%ba-%d0%b2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FA05D3-AB30-4438-B059-B1A73C6F8D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1" y="685799"/>
            <a:ext cx="10599873" cy="14348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err="1">
                <a:solidFill>
                  <a:schemeClr val="bg2">
                    <a:lumMod val="75000"/>
                  </a:schemeClr>
                </a:solidFill>
              </a:rPr>
              <a:t>и</a:t>
            </a:r>
            <a:r>
              <a:rPr lang="ru-RU" sz="1600" b="1" dirty="0" err="1">
                <a:solidFill>
                  <a:schemeClr val="bg2">
                    <a:lumMod val="75000"/>
                  </a:schemeClr>
                </a:solidFill>
              </a:rPr>
              <a:t>Значально</a:t>
            </a:r>
            <a:r>
              <a:rPr lang="ru-RU" sz="16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bg2">
                    <a:lumMod val="75000"/>
                  </a:schemeClr>
                </a:solidFill>
              </a:rPr>
              <a:t>в</a:t>
            </a:r>
            <a:r>
              <a:rPr lang="ru-RU" sz="1600" b="1" dirty="0">
                <a:solidFill>
                  <a:schemeClr val="bg2">
                    <a:lumMod val="75000"/>
                  </a:schemeClr>
                </a:solidFill>
              </a:rPr>
              <a:t>ышестоящий </a:t>
            </a:r>
            <a:r>
              <a:rPr lang="ru-RU" sz="2000" b="1" dirty="0">
                <a:solidFill>
                  <a:schemeClr val="bg2">
                    <a:lumMod val="75000"/>
                  </a:schemeClr>
                </a:solidFill>
              </a:rPr>
              <a:t>д</a:t>
            </a:r>
            <a:r>
              <a:rPr lang="ru-RU" sz="1600" b="1" dirty="0">
                <a:solidFill>
                  <a:schemeClr val="bg2">
                    <a:lumMod val="75000"/>
                  </a:schemeClr>
                </a:solidFill>
              </a:rPr>
              <a:t>ом </a:t>
            </a:r>
            <a:r>
              <a:rPr lang="ru-RU" sz="2000" b="1" dirty="0">
                <a:solidFill>
                  <a:schemeClr val="bg2">
                    <a:lumMod val="75000"/>
                  </a:schemeClr>
                </a:solidFill>
              </a:rPr>
              <a:t>и</a:t>
            </a:r>
            <a:r>
              <a:rPr lang="ru-RU" sz="1600" b="1" dirty="0">
                <a:solidFill>
                  <a:schemeClr val="bg2">
                    <a:lumMod val="75000"/>
                  </a:schemeClr>
                </a:solidFill>
              </a:rPr>
              <a:t>значально </a:t>
            </a:r>
            <a:r>
              <a:rPr lang="ru-RU" sz="2000" b="1" dirty="0">
                <a:solidFill>
                  <a:schemeClr val="bg2">
                    <a:lumMod val="75000"/>
                  </a:schemeClr>
                </a:solidFill>
              </a:rPr>
              <a:t>в</a:t>
            </a:r>
            <a:r>
              <a:rPr lang="ru-RU" sz="1600" b="1" dirty="0">
                <a:solidFill>
                  <a:schemeClr val="bg2">
                    <a:lumMod val="75000"/>
                  </a:schemeClr>
                </a:solidFill>
              </a:rPr>
              <a:t>ышестоящего </a:t>
            </a:r>
            <a:r>
              <a:rPr lang="ru-RU" sz="2000" b="1" dirty="0">
                <a:solidFill>
                  <a:schemeClr val="bg2">
                    <a:lumMod val="75000"/>
                  </a:schemeClr>
                </a:solidFill>
              </a:rPr>
              <a:t>о</a:t>
            </a:r>
            <a:r>
              <a:rPr lang="ru-RU" sz="1600" b="1" dirty="0">
                <a:solidFill>
                  <a:schemeClr val="bg2">
                    <a:lumMod val="75000"/>
                  </a:schemeClr>
                </a:solidFill>
              </a:rPr>
              <a:t>тца </a:t>
            </a:r>
            <a:br>
              <a:rPr lang="ru-RU" sz="1600" b="1" dirty="0"/>
            </a:br>
            <a:br>
              <a:rPr lang="ru-RU" sz="1600" b="1" dirty="0"/>
            </a:br>
            <a:r>
              <a:rPr lang="ru-RU" sz="3200" b="1" dirty="0"/>
              <a:t>Съезд подразделений </a:t>
            </a:r>
            <a:br>
              <a:rPr lang="ru-RU" sz="3200" b="1" dirty="0"/>
            </a:br>
            <a:r>
              <a:rPr lang="ru-RU" sz="3200" b="1" dirty="0"/>
              <a:t>ИВДИВО Крым ИВДИВО Ялта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087C1C7-6896-46E0-84F8-E5CAA85EBB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3429001"/>
            <a:ext cx="10288588" cy="2115766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ru-RU" sz="11200" b="1" dirty="0" err="1">
                <a:solidFill>
                  <a:schemeClr val="tx1"/>
                </a:solidFill>
              </a:rPr>
              <a:t>Парадигмальные</a:t>
            </a:r>
            <a:r>
              <a:rPr lang="ru-RU" sz="11200" b="1" dirty="0">
                <a:solidFill>
                  <a:schemeClr val="tx1"/>
                </a:solidFill>
              </a:rPr>
              <a:t> Вызовы и </a:t>
            </a:r>
            <a:r>
              <a:rPr lang="ru-RU" sz="11200" b="1" dirty="0" err="1">
                <a:solidFill>
                  <a:schemeClr val="tx1"/>
                </a:solidFill>
              </a:rPr>
              <a:t>Парадигмальные</a:t>
            </a:r>
            <a:r>
              <a:rPr lang="ru-RU" sz="11200" b="1" dirty="0">
                <a:solidFill>
                  <a:schemeClr val="tx1"/>
                </a:solidFill>
              </a:rPr>
              <a:t> Сдвиги </a:t>
            </a:r>
          </a:p>
          <a:p>
            <a:pPr algn="ctr"/>
            <a:r>
              <a:rPr lang="ru-RU" sz="11200" b="1" dirty="0">
                <a:solidFill>
                  <a:schemeClr val="tx1"/>
                </a:solidFill>
              </a:rPr>
              <a:t>четверичной </a:t>
            </a:r>
            <a:r>
              <a:rPr lang="ru-RU" sz="11200" b="1" dirty="0" err="1">
                <a:solidFill>
                  <a:schemeClr val="tx1"/>
                </a:solidFill>
              </a:rPr>
              <a:t>Магнитностью</a:t>
            </a:r>
            <a:r>
              <a:rPr lang="ru-RU" sz="11200" b="1" dirty="0">
                <a:solidFill>
                  <a:schemeClr val="tx1"/>
                </a:solidFill>
              </a:rPr>
              <a:t> Внутреннего</a:t>
            </a:r>
          </a:p>
          <a:p>
            <a:endParaRPr lang="ru-RU" sz="4800" dirty="0"/>
          </a:p>
          <a:p>
            <a:pPr algn="r">
              <a:lnSpc>
                <a:spcPct val="120000"/>
              </a:lnSpc>
            </a:pPr>
            <a:r>
              <a:rPr lang="ru-RU" sz="4400" b="1" dirty="0"/>
              <a:t>Авиатрасса Изначально Вышестоящего Отца </a:t>
            </a:r>
          </a:p>
          <a:p>
            <a:pPr algn="r">
              <a:lnSpc>
                <a:spcPct val="120000"/>
              </a:lnSpc>
            </a:pPr>
            <a:r>
              <a:rPr lang="ru-RU" sz="4400" b="1" dirty="0"/>
              <a:t>Высшей ИВДИВО-космической Высшей Школы Синтеза ИВО ИВАС Филиппа, </a:t>
            </a:r>
          </a:p>
          <a:p>
            <a:pPr algn="r">
              <a:lnSpc>
                <a:spcPct val="120000"/>
              </a:lnSpc>
            </a:pPr>
            <a:r>
              <a:rPr lang="ru-RU" sz="4400" b="1" i="1" dirty="0"/>
              <a:t>ИВДИВО-Секретарь отец-человек-субъектного синтеза ИВАС Кут Хуми подразделения ИВДИВО  </a:t>
            </a:r>
          </a:p>
          <a:p>
            <a:pPr algn="r">
              <a:lnSpc>
                <a:spcPct val="120000"/>
              </a:lnSpc>
            </a:pPr>
            <a:r>
              <a:rPr lang="ru-RU" sz="4400" b="1" i="1" dirty="0"/>
              <a:t>Ю. Петрова</a:t>
            </a:r>
            <a:endParaRPr lang="ru-RU" sz="4400" b="1" dirty="0"/>
          </a:p>
          <a:p>
            <a:pPr algn="ctr"/>
            <a:endParaRPr lang="ru-RU" sz="6400" b="1" dirty="0">
              <a:solidFill>
                <a:schemeClr val="tx1"/>
              </a:solidFill>
            </a:endParaRPr>
          </a:p>
          <a:p>
            <a:pPr algn="ctr"/>
            <a:r>
              <a:rPr lang="ru-RU" sz="6400" b="1" dirty="0">
                <a:solidFill>
                  <a:srgbClr val="FF0000"/>
                </a:solidFill>
              </a:rPr>
              <a:t>5 октября 2025 </a:t>
            </a:r>
          </a:p>
          <a:p>
            <a:pPr algn="ctr"/>
            <a:endParaRPr lang="ru-RU" sz="6400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C15A83F-0263-44AF-8C24-F3B82B152192}"/>
              </a:ext>
            </a:extLst>
          </p:cNvPr>
          <p:cNvSpPr/>
          <p:nvPr/>
        </p:nvSpPr>
        <p:spPr>
          <a:xfrm>
            <a:off x="5340485" y="2743200"/>
            <a:ext cx="5457216" cy="399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69900" algn="just">
              <a:lnSpc>
                <a:spcPct val="122000"/>
              </a:lnSpc>
              <a:spcAft>
                <a:spcPts val="0"/>
              </a:spcAft>
            </a:pPr>
            <a:r>
              <a:rPr lang="ru-RU" b="1" dirty="0">
                <a:solidFill>
                  <a:srgbClr val="0D0D0D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Парадигма </a:t>
            </a:r>
            <a:r>
              <a:rPr lang="ru-RU" dirty="0">
                <a:solidFill>
                  <a:srgbClr val="0D0D0D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- </a:t>
            </a:r>
            <a:r>
              <a:rPr lang="ru-RU" b="1" dirty="0">
                <a:solidFill>
                  <a:srgbClr val="0D0D0D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это то, как Отец вас видит.</a:t>
            </a:r>
            <a:endParaRPr lang="ru-RU" sz="16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194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4380A76-BBE6-4F9B-90CE-142198F54AA9}"/>
              </a:ext>
            </a:extLst>
          </p:cNvPr>
          <p:cNvSpPr/>
          <p:nvPr/>
        </p:nvSpPr>
        <p:spPr>
          <a:xfrm>
            <a:off x="0" y="389106"/>
            <a:ext cx="11070077" cy="5582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69900" algn="just">
              <a:lnSpc>
                <a:spcPct val="119000"/>
              </a:lnSpc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ВАЖНО</a:t>
            </a:r>
          </a:p>
          <a:p>
            <a:pPr indent="469900" algn="just">
              <a:lnSpc>
                <a:spcPct val="119000"/>
              </a:lnSpc>
              <a:spcAft>
                <a:spcPts val="0"/>
              </a:spcAft>
            </a:pPr>
            <a:r>
              <a:rPr lang="ru-RU" dirty="0">
                <a:latin typeface="Arial Black" panose="020B0A040201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Если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есть Парадигма </a:t>
            </a:r>
            <a:r>
              <a:rPr lang="ru-RU" dirty="0">
                <a:latin typeface="Arial Black" panose="020B0A040201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развития – </a:t>
            </a:r>
          </a:p>
          <a:p>
            <a:pPr indent="469900" algn="just">
              <a:lnSpc>
                <a:spcPct val="119000"/>
              </a:lnSpc>
              <a:spcAft>
                <a:spcPts val="0"/>
              </a:spcAft>
            </a:pP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есть заряд нового Несоиз­меримого </a:t>
            </a:r>
            <a:r>
              <a:rPr lang="ru-RU" dirty="0">
                <a:latin typeface="Arial Black" panose="020B0A040201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- есть деятельность Духа. </a:t>
            </a:r>
          </a:p>
          <a:p>
            <a:pPr indent="469900" algn="just">
              <a:lnSpc>
                <a:spcPct val="119000"/>
              </a:lnSpc>
              <a:spcAft>
                <a:spcPts val="0"/>
              </a:spcAft>
            </a:pPr>
            <a:r>
              <a:rPr lang="ru-RU" dirty="0">
                <a:latin typeface="Arial Black" panose="020B0A040201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И такая новая Воля - это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Во­ля Отца</a:t>
            </a:r>
            <a:r>
              <a:rPr lang="ru-RU" dirty="0">
                <a:latin typeface="Arial Black" panose="020B0A040201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внутренне заряжает Дух</a:t>
            </a:r>
            <a:r>
              <a:rPr lang="ru-RU" dirty="0">
                <a:latin typeface="Arial Black" panose="020B0A040201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. </a:t>
            </a:r>
          </a:p>
          <a:p>
            <a:pPr indent="469900" algn="just">
              <a:lnSpc>
                <a:spcPct val="119000"/>
              </a:lnSpc>
              <a:spcAft>
                <a:spcPts val="0"/>
              </a:spcAft>
            </a:pP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Парадигма </a:t>
            </a:r>
            <a:r>
              <a:rPr lang="ru-RU" dirty="0">
                <a:latin typeface="Arial Black" panose="020B0A040201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- это всегда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концентрация новой Воли Отца на </a:t>
            </a:r>
          </a:p>
          <a:p>
            <a:pPr indent="469900" algn="just">
              <a:lnSpc>
                <a:spcPct val="119000"/>
              </a:lnSpc>
              <a:spcAft>
                <a:spcPts val="0"/>
              </a:spcAft>
            </a:pP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новое развитие </a:t>
            </a:r>
            <a:r>
              <a:rPr lang="ru-RU" dirty="0">
                <a:latin typeface="Arial Black" panose="020B0A040201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и исполнение, но не раздумыванием, а действием. </a:t>
            </a:r>
          </a:p>
          <a:p>
            <a:pPr indent="469900" algn="just">
              <a:lnSpc>
                <a:spcPct val="119000"/>
              </a:lnSpc>
              <a:spcAft>
                <a:spcPts val="0"/>
              </a:spcAft>
            </a:pP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Нет Парадигмы, нет нового Духа - нет Достижений</a:t>
            </a:r>
            <a:r>
              <a:rPr lang="ru-RU" dirty="0">
                <a:latin typeface="Arial Black" panose="020B0A040201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endParaRPr lang="ru-RU" sz="1600" dirty="0">
              <a:latin typeface="Arial Black" panose="020B0A04020102020204" pitchFamily="34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Воля как степень Несоизмеримости двух парадигм (старой и новой) </a:t>
            </a:r>
            <a:r>
              <a:rPr lang="ru-RU" dirty="0" err="1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сподвигает</a:t>
            </a:r>
            <a:r>
              <a:rPr lang="ru-RU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(подвиг Духа) на новые самостоятельные действия, ведущие к активации внутреннего мира и преображению мироустройства.</a:t>
            </a:r>
          </a:p>
          <a:p>
            <a:r>
              <a:rPr lang="ru-RU" dirty="0">
                <a:latin typeface="Arial Black" panose="020B0A04020102020204" pitchFamily="34" charset="0"/>
              </a:rPr>
              <a:t>     Любая деятельность, дело – это Воля.</a:t>
            </a:r>
          </a:p>
          <a:p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                 Результат и опыт - это опыт Духа</a:t>
            </a:r>
            <a:r>
              <a:rPr lang="ru-RU" dirty="0">
                <a:latin typeface="Arial Black" panose="020B0A04020102020204" pitchFamily="34" charset="0"/>
              </a:rPr>
              <a:t>. </a:t>
            </a:r>
          </a:p>
          <a:p>
            <a:r>
              <a:rPr lang="ru-RU" dirty="0">
                <a:latin typeface="Arial Black" panose="020B0A04020102020204" pitchFamily="34" charset="0"/>
              </a:rPr>
              <a:t>                        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Любой Опыт </a:t>
            </a:r>
            <a:r>
              <a:rPr lang="ru-RU" dirty="0">
                <a:latin typeface="Arial Black" panose="020B0A04020102020204" pitchFamily="34" charset="0"/>
              </a:rPr>
              <a:t>Духа складывает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Мудрость.</a:t>
            </a:r>
          </a:p>
          <a:p>
            <a:r>
              <a:rPr lang="ru-RU" dirty="0">
                <a:latin typeface="Arial Black" panose="020B0A04020102020204" pitchFamily="34" charset="0"/>
              </a:rPr>
              <a:t>   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Чтобы наработать в </a:t>
            </a:r>
            <a:r>
              <a:rPr lang="ru-RU" b="1" dirty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Духе новое, необходима Воля </a:t>
            </a:r>
            <a:r>
              <a:rPr lang="ru-RU" b="1" dirty="0">
                <a:latin typeface="Arial Black" panose="020B0A04020102020204" pitchFamily="34" charset="0"/>
              </a:rPr>
              <a:t>- фикса­ция </a:t>
            </a:r>
            <a:r>
              <a:rPr lang="ru-RU" b="1" dirty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нового явления Отца</a:t>
            </a:r>
            <a:r>
              <a:rPr lang="ru-RU" b="1" dirty="0">
                <a:latin typeface="Arial Black" panose="020B0A04020102020204" pitchFamily="34" charset="0"/>
              </a:rPr>
              <a:t>, </a:t>
            </a:r>
            <a:r>
              <a:rPr lang="ru-RU" dirty="0">
                <a:latin typeface="Arial Black" panose="020B0A04020102020204" pitchFamily="34" charset="0"/>
              </a:rPr>
              <a:t>которая, концентрируясь в Дух, направляет его в новые области, пространства деятельности, дела с обязательным выводом из привычных, знакомых по­лей деятельности - преодоление внутренних предельностей и границ.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9505C0D0-A8C8-4E06-8D2E-60F11FE76B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7267" y="163210"/>
            <a:ext cx="2879387" cy="1919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2568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9D821B-B03B-474C-A176-50ABAD7D83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1" y="685800"/>
            <a:ext cx="9568741" cy="1755844"/>
          </a:xfrm>
        </p:spPr>
        <p:txBody>
          <a:bodyPr>
            <a:normAutofit/>
          </a:bodyPr>
          <a:lstStyle/>
          <a:p>
            <a:r>
              <a:rPr lang="ru-RU" sz="1800" b="1" dirty="0" err="1">
                <a:solidFill>
                  <a:srgbClr val="FF0000"/>
                </a:solidFill>
              </a:rPr>
              <a:t>Парадигмальные</a:t>
            </a:r>
            <a:r>
              <a:rPr lang="ru-RU" sz="1800" b="1" dirty="0">
                <a:solidFill>
                  <a:srgbClr val="FF0000"/>
                </a:solidFill>
              </a:rPr>
              <a:t> инструменты </a:t>
            </a:r>
            <a:r>
              <a:rPr lang="ru-RU" sz="1800" b="1" dirty="0"/>
              <a:t>внутреннего саморазвития, закладываемые Парадигмой, в пределах которой осуществляется развитие Субъекта: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944145-5B1D-4A05-A5DA-768CB9B7FA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1" y="2003898"/>
            <a:ext cx="10269134" cy="4168301"/>
          </a:xfrm>
        </p:spPr>
        <p:txBody>
          <a:bodyPr>
            <a:normAutofit/>
          </a:bodyPr>
          <a:lstStyle/>
          <a:p>
            <a:pPr lvl="0"/>
            <a:r>
              <a:rPr lang="ru-RU" b="1" dirty="0">
                <a:solidFill>
                  <a:schemeClr val="bg1"/>
                </a:solidFill>
              </a:rPr>
              <a:t>Отец </a:t>
            </a:r>
            <a:r>
              <a:rPr lang="ru-RU" dirty="0"/>
              <a:t>- Источник развития, частью которого каждый Субъект является в несоизмеримой </a:t>
            </a:r>
            <a:r>
              <a:rPr lang="ru-RU" dirty="0" err="1"/>
              <a:t>выразимости</a:t>
            </a:r>
            <a:r>
              <a:rPr lang="ru-RU" dirty="0"/>
              <a:t> предельностью своего осуществления.</a:t>
            </a:r>
          </a:p>
          <a:p>
            <a:pPr lvl="0"/>
            <a:r>
              <a:rPr lang="ru-RU" b="1" dirty="0">
                <a:solidFill>
                  <a:schemeClr val="bg1"/>
                </a:solidFill>
              </a:rPr>
              <a:t>Части и Частности </a:t>
            </a:r>
            <a:r>
              <a:rPr lang="ru-RU" dirty="0"/>
              <a:t>- 512 Частей и 64 Частности - базо­вые </a:t>
            </a:r>
            <a:r>
              <a:rPr lang="ru-RU" dirty="0" err="1"/>
              <a:t>парадигмальные</a:t>
            </a:r>
            <a:r>
              <a:rPr lang="ru-RU" dirty="0"/>
              <a:t> фундаментальные явления Отца, организу­ющие весь спектр нелинейных уровней и вариантов </a:t>
            </a:r>
            <a:r>
              <a:rPr lang="ru-RU" dirty="0" err="1"/>
              <a:t>анизотроп­ности</a:t>
            </a:r>
            <a:r>
              <a:rPr lang="ru-RU" dirty="0"/>
              <a:t> Субъекта.</a:t>
            </a:r>
          </a:p>
          <a:p>
            <a:pPr lvl="0"/>
            <a:r>
              <a:rPr lang="ru-RU" b="1" dirty="0">
                <a:solidFill>
                  <a:schemeClr val="bg1"/>
                </a:solidFill>
              </a:rPr>
              <a:t>8-ричность Субъекта</a:t>
            </a:r>
            <a:r>
              <a:rPr lang="ru-RU" b="1" dirty="0"/>
              <a:t> </a:t>
            </a:r>
            <a:r>
              <a:rPr lang="ru-RU" dirty="0"/>
              <a:t>- предельность Субъектного опе­рирования Волей Отца.</a:t>
            </a:r>
          </a:p>
          <a:p>
            <a:pPr lvl="0"/>
            <a:r>
              <a:rPr lang="ru-RU" b="1" dirty="0">
                <a:solidFill>
                  <a:schemeClr val="bg1"/>
                </a:solidFill>
              </a:rPr>
              <a:t>Огни Частностей </a:t>
            </a:r>
            <a:r>
              <a:rPr lang="ru-RU" dirty="0"/>
              <a:t>- 64 фундаментальности синтеза па- </a:t>
            </a:r>
            <a:r>
              <a:rPr lang="ru-RU" dirty="0" err="1"/>
              <a:t>радигмально</a:t>
            </a:r>
            <a:r>
              <a:rPr lang="ru-RU" dirty="0"/>
              <a:t>-философской однородности Субъекта.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2852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CED0F4-0CAC-484A-A020-431BA76B6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936" y="311286"/>
            <a:ext cx="10282136" cy="14494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/>
              <a:t>явления во внутреннем мире</a:t>
            </a:r>
            <a:r>
              <a:rPr lang="ru-RU" sz="3200" dirty="0"/>
              <a:t> </a:t>
            </a:r>
            <a:br>
              <a:rPr lang="ru-RU" sz="3200" dirty="0"/>
            </a:br>
            <a:r>
              <a:rPr lang="ru-RU" sz="2200" dirty="0"/>
              <a:t>разворачивающиеся процессом </a:t>
            </a:r>
            <a:r>
              <a:rPr lang="ru-RU" sz="2200" dirty="0" err="1"/>
              <a:t>парадигмализации</a:t>
            </a:r>
            <a:r>
              <a:rPr lang="ru-RU" sz="2200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115A33A-54AF-4725-B288-A0815D039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1830" y="1371600"/>
            <a:ext cx="11488366" cy="5262663"/>
          </a:xfrm>
        </p:spPr>
        <p:txBody>
          <a:bodyPr>
            <a:normAutofit fontScale="92500" lnSpcReduction="20000"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dirty="0"/>
              <a:t>Активация </a:t>
            </a:r>
            <a:r>
              <a:rPr lang="ru-RU" b="1" dirty="0">
                <a:solidFill>
                  <a:srgbClr val="FF0000"/>
                </a:solidFill>
              </a:rPr>
              <a:t>внутреннего источника </a:t>
            </a:r>
            <a:r>
              <a:rPr lang="ru-RU" dirty="0"/>
              <a:t>развития и </a:t>
            </a:r>
            <a:r>
              <a:rPr lang="ru-RU" b="1" dirty="0">
                <a:solidFill>
                  <a:srgbClr val="FF0000"/>
                </a:solidFill>
              </a:rPr>
              <a:t>самоак­туализация </a:t>
            </a:r>
            <a:r>
              <a:rPr lang="ru-RU" b="1" dirty="0" err="1">
                <a:solidFill>
                  <a:srgbClr val="FF0000"/>
                </a:solidFill>
              </a:rPr>
              <a:t>первопричинности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/>
              <a:t>импульсов развития (посылы, смутные терзания, точка неуспокоенности).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dirty="0"/>
              <a:t>Отстройка принципом </a:t>
            </a:r>
            <a:r>
              <a:rPr lang="ru-RU" b="1" dirty="0" err="1">
                <a:solidFill>
                  <a:srgbClr val="FF0000"/>
                </a:solidFill>
              </a:rPr>
              <a:t>самотворения</a:t>
            </a:r>
            <a:r>
              <a:rPr lang="ru-RU" dirty="0"/>
              <a:t>: </a:t>
            </a:r>
            <a:r>
              <a:rPr lang="ru-RU" b="1" dirty="0"/>
              <a:t>Извне развивать человека невозможно. </a:t>
            </a:r>
            <a:r>
              <a:rPr lang="ru-RU" dirty="0"/>
              <a:t>Все процессы и уровни развития есть </a:t>
            </a:r>
            <a:r>
              <a:rPr lang="ru-RU" b="1" dirty="0">
                <a:solidFill>
                  <a:srgbClr val="FF0000"/>
                </a:solidFill>
              </a:rPr>
              <a:t>Субъектная самоактуализация и </a:t>
            </a:r>
            <a:r>
              <a:rPr lang="ru-RU" b="1" dirty="0" err="1">
                <a:solidFill>
                  <a:srgbClr val="FF0000"/>
                </a:solidFill>
              </a:rPr>
              <a:t>самосинтезирование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/>
              <a:t>в сопряже­нии </a:t>
            </a:r>
            <a:r>
              <a:rPr lang="ru-RU" b="1" dirty="0">
                <a:solidFill>
                  <a:srgbClr val="FF0000"/>
                </a:solidFill>
              </a:rPr>
              <a:t>с Источником - Отцом.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dirty="0"/>
              <a:t>Отстройка принципом </a:t>
            </a:r>
            <a:r>
              <a:rPr lang="ru-RU" b="1" dirty="0" err="1">
                <a:solidFill>
                  <a:srgbClr val="FF0000"/>
                </a:solidFill>
              </a:rPr>
              <a:t>первотворения</a:t>
            </a:r>
            <a:r>
              <a:rPr lang="ru-RU" dirty="0"/>
              <a:t> - </a:t>
            </a:r>
            <a:r>
              <a:rPr lang="ru-RU" b="1" dirty="0"/>
              <a:t>сначала внут­ри, потом вовне. </a:t>
            </a:r>
            <a:r>
              <a:rPr lang="ru-RU" dirty="0"/>
              <a:t>Вовне ничего не выходит (</a:t>
            </a:r>
            <a:r>
              <a:rPr lang="ru-RU" dirty="0" err="1"/>
              <a:t>экстернализация</a:t>
            </a:r>
            <a:r>
              <a:rPr lang="ru-RU" dirty="0"/>
              <a:t>), если внутри не сложились необходимые условия. </a:t>
            </a:r>
            <a:r>
              <a:rPr lang="ru-RU" dirty="0" err="1"/>
              <a:t>Парадигмализация</a:t>
            </a:r>
            <a:r>
              <a:rPr lang="ru-RU" dirty="0"/>
              <a:t> синтезирует диапазон (</a:t>
            </a:r>
            <a:r>
              <a:rPr lang="ru-RU" dirty="0" err="1"/>
              <a:t>бифуркационный</a:t>
            </a:r>
            <a:r>
              <a:rPr lang="ru-RU" dirty="0"/>
              <a:t> ансамбль) возмож­ных управленческих решений и формирует генезис выборов.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dirty="0"/>
              <a:t>Организация </a:t>
            </a:r>
            <a:r>
              <a:rPr lang="ru-RU" b="1" dirty="0">
                <a:solidFill>
                  <a:srgbClr val="FF0000"/>
                </a:solidFill>
              </a:rPr>
              <a:t>топологии внутреннего</a:t>
            </a:r>
            <a:r>
              <a:rPr lang="ru-RU" b="1" dirty="0"/>
              <a:t>. </a:t>
            </a:r>
            <a:r>
              <a:rPr lang="ru-RU" dirty="0"/>
              <a:t>Внешнее всегда является лишь частью внутреннего. Человек </a:t>
            </a:r>
            <a:r>
              <a:rPr lang="ru-RU" dirty="0" err="1"/>
              <a:t>есмь</a:t>
            </a:r>
            <a:r>
              <a:rPr lang="ru-RU" dirty="0"/>
              <a:t> часть б</a:t>
            </a:r>
            <a:r>
              <a:rPr lang="ru-RU" i="1" dirty="0"/>
              <a:t>о</a:t>
            </a:r>
            <a:r>
              <a:rPr lang="ru-RU" dirty="0"/>
              <a:t>льшего - Отца. Внутренняя философия - это внутренний мир субъядер­ных взаимодействий с Изначально Вышестоящим Отцом. Внут­ренняя </a:t>
            </a:r>
            <a:r>
              <a:rPr lang="ru-RU" dirty="0" err="1"/>
              <a:t>взаимокоординация</a:t>
            </a:r>
            <a:r>
              <a:rPr lang="ru-RU" dirty="0"/>
              <a:t> со всеми иерархическими уровнями производится посредством светского общения с Отцом.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Накопление </a:t>
            </a:r>
            <a:r>
              <a:rPr lang="ru-RU" b="1" dirty="0" err="1">
                <a:solidFill>
                  <a:srgbClr val="FF0000"/>
                </a:solidFill>
              </a:rPr>
              <a:t>Отцовскости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/>
              <a:t>- качества и глубины общения и явления Отца собой - организует сопряжение, координацию, иерархичность, сопряжённость всех категорий мировоззренче­ской картины Субъекта. Охват, масштаб, ракурс, глубина и сте­пень познаваемости / </a:t>
            </a:r>
            <a:r>
              <a:rPr lang="ru-RU" dirty="0" err="1"/>
              <a:t>самопознаваемости</a:t>
            </a:r>
            <a:r>
              <a:rPr lang="ru-RU" dirty="0"/>
              <a:t>, актуализации / само­актуализации, открытости к новому определяет масштаб и сте­пень зрелости внутреннего мира. Глубина </a:t>
            </a:r>
            <a:r>
              <a:rPr lang="ru-RU" dirty="0" err="1"/>
              <a:t>категориальности</a:t>
            </a:r>
            <a:r>
              <a:rPr lang="ru-RU" dirty="0"/>
              <a:t> / </a:t>
            </a:r>
            <a:r>
              <a:rPr lang="ru-RU" dirty="0" err="1"/>
              <a:t>надкатегориальности</a:t>
            </a:r>
            <a:r>
              <a:rPr lang="ru-RU" dirty="0"/>
              <a:t> определяет внутреннее расширение границ и оперирование развёрткой </a:t>
            </a:r>
            <a:r>
              <a:rPr lang="ru-RU" dirty="0" err="1"/>
              <a:t>парадигмальных</a:t>
            </a:r>
            <a:r>
              <a:rPr lang="ru-RU" dirty="0"/>
              <a:t> оснований Бытия.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59132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B23B26-A29A-4159-8165-53F337D33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729574"/>
            <a:ext cx="9199091" cy="1632626"/>
          </a:xfrm>
        </p:spPr>
        <p:txBody>
          <a:bodyPr>
            <a:normAutofit fontScale="90000"/>
          </a:bodyPr>
          <a:lstStyle/>
          <a:p>
            <a:r>
              <a:rPr lang="ru-RU" b="1" u="sng" dirty="0"/>
              <a:t>Основные </a:t>
            </a:r>
            <a:r>
              <a:rPr lang="ru-RU" b="1" u="sng" dirty="0" err="1"/>
              <a:t>Парадигмальные</a:t>
            </a:r>
            <a:r>
              <a:rPr lang="ru-RU" b="1" u="sng" dirty="0"/>
              <a:t> критерии</a:t>
            </a:r>
            <a:r>
              <a:rPr lang="ru-RU" b="1" dirty="0"/>
              <a:t> Внутренней философии</a:t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07C1DE7-FFEB-4452-B9BE-C2E910CEE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3" y="2509736"/>
            <a:ext cx="8534400" cy="3484664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000" b="1" dirty="0"/>
              <a:t>Зрелость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000" b="1" dirty="0"/>
              <a:t>Предельность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000" b="1" dirty="0"/>
              <a:t>Новизна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000" b="1" dirty="0" err="1"/>
              <a:t>Надкатегориальность</a:t>
            </a:r>
            <a:r>
              <a:rPr lang="ru-RU" sz="4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508425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75BCF4-CBCE-42F4-9B0C-CA2C353CD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841" y="1332690"/>
            <a:ext cx="10778247" cy="5155659"/>
          </a:xfrm>
        </p:spPr>
        <p:txBody>
          <a:bodyPr>
            <a:normAutofit/>
          </a:bodyPr>
          <a:lstStyle/>
          <a:p>
            <a:r>
              <a:rPr lang="ru-RU" sz="1300" b="1" dirty="0"/>
              <a:t>- </a:t>
            </a:r>
            <a:r>
              <a:rPr lang="ru-RU" sz="1300" b="1" dirty="0">
                <a:solidFill>
                  <a:schemeClr val="bg2">
                    <a:lumMod val="75000"/>
                  </a:schemeClr>
                </a:solidFill>
              </a:rPr>
              <a:t>насыщенность</a:t>
            </a:r>
            <a:r>
              <a:rPr lang="ru-RU" sz="1300" dirty="0"/>
              <a:t> нелинейных взаимосвя­зей, создающих плотность </a:t>
            </a:r>
            <a:r>
              <a:rPr lang="ru-RU" sz="1300" dirty="0" err="1"/>
              <a:t>парадигмально</a:t>
            </a:r>
            <a:r>
              <a:rPr lang="ru-RU" sz="1300" dirty="0"/>
              <a:t>-философской од­нородности осуществления</a:t>
            </a:r>
            <a:br>
              <a:rPr lang="ru-RU" sz="1300" dirty="0"/>
            </a:br>
            <a:br>
              <a:rPr lang="ru-RU" sz="1300" dirty="0"/>
            </a:br>
            <a:r>
              <a:rPr lang="ru-RU" sz="1300" dirty="0"/>
              <a:t>-  </a:t>
            </a:r>
            <a:r>
              <a:rPr lang="ru-RU" sz="1300" b="1" dirty="0">
                <a:solidFill>
                  <a:schemeClr val="bg2">
                    <a:lumMod val="75000"/>
                  </a:schemeClr>
                </a:solidFill>
              </a:rPr>
              <a:t>степень исчерпанности ста­рого и/или готовности к новому</a:t>
            </a:r>
            <a:r>
              <a:rPr lang="ru-RU" sz="1300" dirty="0"/>
              <a:t>. Любая ситуация, процесс, реше­ние, состояние должны созреть. </a:t>
            </a:r>
            <a:br>
              <a:rPr lang="ru-RU" sz="1300" dirty="0"/>
            </a:br>
            <a:br>
              <a:rPr lang="ru-RU" sz="1300" dirty="0"/>
            </a:br>
            <a:r>
              <a:rPr lang="ru-RU" sz="1300" dirty="0"/>
              <a:t> - </a:t>
            </a:r>
            <a:r>
              <a:rPr lang="ru-RU" sz="1300" b="1" dirty="0">
                <a:solidFill>
                  <a:schemeClr val="bg2">
                    <a:lumMod val="75000"/>
                  </a:schemeClr>
                </a:solidFill>
              </a:rPr>
              <a:t>процесс поиска, синтеза</a:t>
            </a:r>
            <a:r>
              <a:rPr lang="ru-RU" sz="1300" dirty="0"/>
              <a:t>, апробации и получения опыта принятием решений, в ходе которого </a:t>
            </a:r>
            <a:r>
              <a:rPr lang="ru-RU" sz="1300" dirty="0" err="1"/>
              <a:t>анизотропностью</a:t>
            </a:r>
            <a:r>
              <a:rPr lang="ru-RU" sz="1300" dirty="0"/>
              <a:t> подбираются, генерируются, </a:t>
            </a:r>
            <a:r>
              <a:rPr lang="ru-RU" sz="1300" dirty="0" err="1"/>
              <a:t>ре­комбинируются</a:t>
            </a:r>
            <a:r>
              <a:rPr lang="ru-RU" sz="1300" dirty="0"/>
              <a:t> узловые связи между 64 </a:t>
            </a:r>
            <a:r>
              <a:rPr lang="ru-RU" sz="1300" dirty="0" err="1"/>
              <a:t>парадигмальными</a:t>
            </a:r>
            <a:r>
              <a:rPr lang="ru-RU" sz="1300" dirty="0"/>
              <a:t> фундаментальностями.</a:t>
            </a:r>
            <a:br>
              <a:rPr lang="ru-RU" sz="1300" dirty="0"/>
            </a:br>
            <a:br>
              <a:rPr lang="ru-RU" sz="1300" dirty="0"/>
            </a:br>
            <a:r>
              <a:rPr lang="ru-RU" sz="1300" b="1" dirty="0">
                <a:solidFill>
                  <a:schemeClr val="bg2">
                    <a:lumMod val="75000"/>
                  </a:schemeClr>
                </a:solidFill>
              </a:rPr>
              <a:t>Целеполаганием зрелости</a:t>
            </a:r>
            <a:r>
              <a:rPr lang="ru-RU" sz="1300" dirty="0"/>
              <a:t> (как финального состояния го­товности к переходу в новое) </a:t>
            </a:r>
            <a:r>
              <a:rPr lang="ru-RU" sz="1300" b="1" dirty="0">
                <a:solidFill>
                  <a:schemeClr val="bg2">
                    <a:lumMod val="75000"/>
                  </a:schemeClr>
                </a:solidFill>
              </a:rPr>
              <a:t>является раскрытие предельности Парадигмы</a:t>
            </a:r>
            <a:r>
              <a:rPr lang="ru-RU" sz="1300" dirty="0"/>
              <a:t>, в фундаментальных границах которой происходит процесс осуществления Субъекта. </a:t>
            </a:r>
            <a:br>
              <a:rPr lang="ru-RU" sz="1300" dirty="0"/>
            </a:br>
            <a:br>
              <a:rPr lang="ru-RU" sz="1300" dirty="0"/>
            </a:br>
            <a:r>
              <a:rPr lang="ru-RU" sz="1300" b="1" dirty="0">
                <a:solidFill>
                  <a:schemeClr val="bg2">
                    <a:lumMod val="75000"/>
                  </a:schemeClr>
                </a:solidFill>
              </a:rPr>
              <a:t>Задачей зрелости является мак­симально ёмкое и концентрированное исчерпание избыточности потенциала </a:t>
            </a:r>
            <a:r>
              <a:rPr lang="ru-RU" sz="1300" dirty="0"/>
              <a:t>Парадигмы синтезом нелинейных взаимосвязей, но не перебором всех возможных вариантов </a:t>
            </a:r>
            <a:r>
              <a:rPr lang="ru-RU" sz="1300" dirty="0" err="1"/>
              <a:t>парадигмальной</a:t>
            </a:r>
            <a:r>
              <a:rPr lang="ru-RU" sz="1300" dirty="0"/>
              <a:t> мат­рицы (комбинаций), а поиском первого </a:t>
            </a:r>
            <a:r>
              <a:rPr lang="ru-RU" sz="1300" dirty="0" err="1"/>
              <a:t>праосуществления</a:t>
            </a:r>
            <a:r>
              <a:rPr lang="ru-RU" sz="1300" dirty="0"/>
              <a:t>, поз­воляющего сложить цельность, достаточную (а не лучшую или идеальную) для инициации преодоления предельности суще­ствующей Парадигмы и переходом в категориально новое Парадигмальное осуществление Субъекта (например, </a:t>
            </a:r>
            <a:r>
              <a:rPr lang="ru-RU" sz="1300" dirty="0" err="1"/>
              <a:t>Парадигмальный</a:t>
            </a:r>
            <a:r>
              <a:rPr lang="ru-RU" sz="1300" dirty="0"/>
              <a:t> сдвиг из Человека в Посвящённого).</a:t>
            </a:r>
            <a:br>
              <a:rPr lang="ru-RU" dirty="0"/>
            </a:br>
            <a:endParaRPr lang="ru-RU" sz="1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BA38B9-7BF2-4A19-92ED-20BD8B7D2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4246" y="685801"/>
            <a:ext cx="7584365" cy="802532"/>
          </a:xfrm>
        </p:spPr>
        <p:txBody>
          <a:bodyPr>
            <a:normAutofit/>
          </a:bodyPr>
          <a:lstStyle/>
          <a:p>
            <a:r>
              <a:rPr lang="ru-RU" sz="4000" b="1" dirty="0"/>
              <a:t>Зрелость </a:t>
            </a:r>
          </a:p>
        </p:txBody>
      </p:sp>
    </p:spTree>
    <p:extLst>
      <p:ext uri="{BB962C8B-B14F-4D97-AF65-F5344CB8AC3E}">
        <p14:creationId xmlns:p14="http://schemas.microsoft.com/office/powerpoint/2010/main" val="29207206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7E5AC7-2F59-4E05-92F6-2BEF1C335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302" y="2003899"/>
            <a:ext cx="10476689" cy="2816158"/>
          </a:xfrm>
        </p:spPr>
        <p:txBody>
          <a:bodyPr>
            <a:normAutofit fontScale="90000"/>
          </a:bodyPr>
          <a:lstStyle/>
          <a:p>
            <a:r>
              <a:rPr lang="ru-RU" sz="2000" dirty="0"/>
              <a:t>-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парадигмальная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граница осуществ­ления</a:t>
            </a: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- граница проявленного и непроявленного, «край хаоса»</a:t>
            </a: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- характеризует исчерпан­ность и завершение перспектив существующей Парадигмы, смыслов, методов достижения,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выработанность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старой «новизны»</a:t>
            </a: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- Предельность, как исчерпание предыдущего дела.</a:t>
            </a: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- как точка (фаза, этап) в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Парадигмальном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осуществлении Субъекта, где про­исходит пересечение метрик разных наборов фундаментальностей несоизмеримых видов бытия. </a:t>
            </a: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- Точка, в которой происходит поиск и расшифровка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праматериальных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оснований вышестояще­го иерархического уровня, область генерирования спектра воз­можных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сингуляций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в преодолении предельности и выхода в ка­тегориально новые перспективы развития.</a:t>
            </a: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3A027A-C971-474F-A171-188E4FF3D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8604" y="397566"/>
            <a:ext cx="7837674" cy="662608"/>
          </a:xfrm>
        </p:spPr>
        <p:txBody>
          <a:bodyPr>
            <a:normAutofit lnSpcReduction="10000"/>
          </a:bodyPr>
          <a:lstStyle/>
          <a:p>
            <a:r>
              <a:rPr lang="ru-RU" sz="3600" b="1" dirty="0"/>
              <a:t>Предельность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15984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32D0B2-E600-4C04-8F7C-5B0AC5296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1614791"/>
            <a:ext cx="11027890" cy="4766554"/>
          </a:xfrm>
        </p:spPr>
        <p:txBody>
          <a:bodyPr>
            <a:normAutofit/>
          </a:bodyPr>
          <a:lstStyle/>
          <a:p>
            <a:r>
              <a:rPr lang="ru-RU" sz="1800" dirty="0"/>
              <a:t>- результат преодоления предельности. процесс сопровождается выплеском и развёрткой </a:t>
            </a:r>
            <a:r>
              <a:rPr lang="ru-RU" sz="1800" dirty="0" err="1"/>
              <a:t>прасинтезности</a:t>
            </a:r>
            <a:r>
              <a:rPr lang="ru-RU" sz="1800" dirty="0"/>
              <a:t> фундаментальностей вышестоящего выражения (например, архетипа материи или выражения 8-рицы Субъекта), и фиксацией Воли ИВ Отца синтезирующимися новыми </a:t>
            </a:r>
            <a:r>
              <a:rPr lang="ru-RU" sz="1800" dirty="0" err="1"/>
              <a:t>Парадигмальными</a:t>
            </a:r>
            <a:r>
              <a:rPr lang="ru-RU" sz="1800" dirty="0"/>
              <a:t> границами и масштабами реализации </a:t>
            </a:r>
            <a:r>
              <a:rPr lang="ru-RU" sz="1800" dirty="0" err="1"/>
              <a:t>Отцовскости</a:t>
            </a:r>
            <a:r>
              <a:rPr lang="ru-RU" sz="1800" dirty="0"/>
              <a:t> Субъектом</a:t>
            </a:r>
            <a:br>
              <a:rPr lang="ru-RU" sz="1800" dirty="0"/>
            </a:br>
            <a:br>
              <a:rPr lang="ru-RU" sz="1800" dirty="0"/>
            </a:br>
            <a:r>
              <a:rPr lang="ru-RU" sz="1800" dirty="0"/>
              <a:t>-  </a:t>
            </a:r>
            <a:r>
              <a:rPr lang="ru-RU" sz="1800" dirty="0" err="1"/>
              <a:t>есмь</a:t>
            </a:r>
            <a:r>
              <a:rPr lang="ru-RU" sz="1800" dirty="0"/>
              <a:t> вплавление </a:t>
            </a:r>
            <a:r>
              <a:rPr lang="ru-RU" sz="1800" dirty="0" err="1"/>
              <a:t>несозмеримого</a:t>
            </a:r>
            <a:r>
              <a:rPr lang="ru-RU" sz="1800" dirty="0"/>
              <a:t> Отцовского яв­ления Субъектом, вызванное («</a:t>
            </a:r>
            <a:r>
              <a:rPr lang="ru-RU" sz="1800" i="1" dirty="0"/>
              <a:t>вызываю Огонь на себя»</a:t>
            </a:r>
            <a:r>
              <a:rPr lang="ru-RU" sz="1800" dirty="0"/>
              <a:t>), </a:t>
            </a:r>
            <a:r>
              <a:rPr lang="ru-RU" sz="1800" dirty="0" err="1"/>
              <a:t>смагниченным</a:t>
            </a:r>
            <a:r>
              <a:rPr lang="ru-RU" sz="1800" dirty="0"/>
              <a:t> анизотропно организованным </a:t>
            </a:r>
            <a:r>
              <a:rPr lang="ru-RU" sz="1800" dirty="0" err="1"/>
              <a:t>пра</a:t>
            </a:r>
            <a:r>
              <a:rPr lang="ru-RU" sz="1800" dirty="0"/>
              <a:t>-осуществлением Зре­лостью Субъекта. что Субъект смог Зрелостью сложить и вызвать на себя запредельные (</a:t>
            </a:r>
            <a:r>
              <a:rPr lang="ru-RU" sz="1800" dirty="0" err="1"/>
              <a:t>праматериальные</a:t>
            </a:r>
            <a:r>
              <a:rPr lang="ru-RU" sz="1800" dirty="0"/>
              <a:t>) метрики фундаментальностей вышестоящих иерархических явлений.</a:t>
            </a:r>
            <a:br>
              <a:rPr lang="ru-RU" sz="1800" dirty="0"/>
            </a:br>
            <a:r>
              <a:rPr lang="ru-RU" sz="1800" dirty="0"/>
              <a:t> </a:t>
            </a:r>
            <a:br>
              <a:rPr lang="ru-RU" sz="1800" dirty="0"/>
            </a:br>
            <a:r>
              <a:rPr lang="ru-RU" sz="1800" dirty="0"/>
              <a:t>- достигается </a:t>
            </a:r>
            <a:r>
              <a:rPr lang="ru-RU" sz="1800" dirty="0" err="1"/>
              <a:t>Парадигмальным</a:t>
            </a:r>
            <a:r>
              <a:rPr lang="ru-RU" sz="1800" dirty="0"/>
              <a:t> сдвигом - перехо­дом из бытия старой Парадигмой в </a:t>
            </a:r>
            <a:r>
              <a:rPr lang="ru-RU" sz="1800" dirty="0" err="1"/>
              <a:t>бытиё</a:t>
            </a:r>
            <a:r>
              <a:rPr lang="ru-RU" sz="1800" dirty="0"/>
              <a:t> новой Парадигмой.</a:t>
            </a:r>
            <a:br>
              <a:rPr lang="ru-RU" dirty="0"/>
            </a:br>
            <a:endParaRPr lang="ru-RU" sz="1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400637-885A-4EBA-B83D-B5C5F7B04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1"/>
            <a:ext cx="6864452" cy="1133272"/>
          </a:xfrm>
        </p:spPr>
        <p:txBody>
          <a:bodyPr/>
          <a:lstStyle/>
          <a:p>
            <a:r>
              <a:rPr lang="ru-RU" sz="3600" b="1" dirty="0"/>
              <a:t>Новизна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3363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1DB78-ED75-4B5D-A1DC-640BA6CE8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825" y="1770434"/>
            <a:ext cx="11546731" cy="4679004"/>
          </a:xfrm>
        </p:spPr>
        <p:txBody>
          <a:bodyPr>
            <a:noAutofit/>
          </a:bodyPr>
          <a:lstStyle/>
          <a:p>
            <a:r>
              <a:rPr lang="ru-RU" sz="1600" dirty="0"/>
              <a:t>глубина преображений / об­новлений категориальных оснований, вызванных </a:t>
            </a:r>
            <a:r>
              <a:rPr lang="ru-RU" sz="1600" dirty="0" err="1"/>
              <a:t>Парадиг­мальным</a:t>
            </a:r>
            <a:r>
              <a:rPr lang="ru-RU" sz="1600" dirty="0"/>
              <a:t> сдвигом.</a:t>
            </a:r>
            <a:br>
              <a:rPr lang="ru-RU" sz="1600" dirty="0"/>
            </a:br>
            <a:r>
              <a:rPr lang="ru-RU" sz="1600" dirty="0"/>
              <a:t>Смена Парадиг­мы - смена границ и рамок - смена самих категорий.</a:t>
            </a:r>
            <a:br>
              <a:rPr lang="ru-RU" sz="1600" dirty="0"/>
            </a:br>
            <a:r>
              <a:rPr lang="ru-RU" sz="1600" dirty="0"/>
              <a:t> </a:t>
            </a:r>
            <a:br>
              <a:rPr lang="ru-RU" sz="1600" dirty="0"/>
            </a:br>
            <a:r>
              <a:rPr lang="ru-RU" sz="1600" dirty="0"/>
              <a:t>Например, определение </a:t>
            </a:r>
            <a:r>
              <a:rPr lang="ru-RU" sz="1600" b="1" dirty="0">
                <a:solidFill>
                  <a:schemeClr val="bg1"/>
                </a:solidFill>
              </a:rPr>
              <a:t>«человек» </a:t>
            </a:r>
            <a:r>
              <a:rPr lang="ru-RU" sz="1600" dirty="0"/>
              <a:t>в самом общем ракурсе: </a:t>
            </a:r>
            <a:br>
              <a:rPr lang="ru-RU" sz="1600" dirty="0"/>
            </a:br>
            <a:br>
              <a:rPr lang="ru-RU" sz="1600" dirty="0"/>
            </a:br>
            <a:r>
              <a:rPr lang="ru-RU" sz="1600" dirty="0"/>
              <a:t>В старой Парадигме - социальное животное (с историческим воз­растом 150 тыс. лет), произошедшее от обезьяны.</a:t>
            </a:r>
            <a:br>
              <a:rPr lang="ru-RU" sz="1600" dirty="0"/>
            </a:br>
            <a:r>
              <a:rPr lang="ru-RU" sz="1600" dirty="0"/>
              <a:t>В новой Пара­дигме - несоизмеримая единица Отца, живущая и развивающая­ся в Вечности. </a:t>
            </a:r>
            <a:br>
              <a:rPr lang="ru-RU" sz="1600" u="sng" dirty="0"/>
            </a:br>
            <a:br>
              <a:rPr lang="ru-RU" sz="1600" u="sng" dirty="0"/>
            </a:br>
            <a:r>
              <a:rPr lang="ru-RU" sz="1600" b="1" dirty="0">
                <a:solidFill>
                  <a:srgbClr val="FF0000"/>
                </a:solidFill>
              </a:rPr>
              <a:t>Разница не просто большая, а категориально- </a:t>
            </a:r>
            <a:r>
              <a:rPr lang="ru-RU" sz="1600" b="1" dirty="0" err="1">
                <a:solidFill>
                  <a:srgbClr val="FF0000"/>
                </a:solidFill>
              </a:rPr>
              <a:t>парадигмальная</a:t>
            </a:r>
            <a:r>
              <a:rPr lang="ru-RU" sz="1600" b="1" u="sng" dirty="0">
                <a:solidFill>
                  <a:srgbClr val="FF0000"/>
                </a:solidFill>
              </a:rPr>
              <a:t> </a:t>
            </a:r>
            <a:br>
              <a:rPr lang="ru-RU" sz="1600" u="sng" dirty="0"/>
            </a:br>
            <a:br>
              <a:rPr lang="ru-RU" sz="1600" u="sng" dirty="0"/>
            </a:br>
            <a:r>
              <a:rPr lang="ru-RU" sz="1600" dirty="0"/>
              <a:t>Определив категориально «Человека», мы начинаем пони­мать и дефиниции и спектр дисциплин для изучения и становле­ния такого человека, и перестройку самой системы образования для воспитания такого человека.  </a:t>
            </a:r>
            <a:br>
              <a:rPr lang="ru-RU" sz="1600" dirty="0"/>
            </a:br>
            <a:br>
              <a:rPr lang="ru-RU" sz="1600" dirty="0"/>
            </a:br>
            <a:r>
              <a:rPr lang="ru-RU" sz="1600" dirty="0"/>
              <a:t>это критерий, показывающий сте­пень и глубину преображения </a:t>
            </a:r>
            <a:r>
              <a:rPr lang="ru-RU" sz="1600" dirty="0" err="1"/>
              <a:t>Парадигмальным</a:t>
            </a:r>
            <a:r>
              <a:rPr lang="ru-RU" sz="1600" dirty="0"/>
              <a:t> сдвигом внут­реннего мира каждого и Цивилизационного строительства чело­вечества в целом как результат смены Парадигм.</a:t>
            </a:r>
            <a:br>
              <a:rPr lang="ru-RU" sz="1600" dirty="0"/>
            </a:br>
            <a:endParaRPr lang="ru-RU" sz="1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E1982C-F9D2-44E8-8F9B-08A15568A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2766" y="116732"/>
            <a:ext cx="8245846" cy="1517515"/>
          </a:xfrm>
        </p:spPr>
        <p:txBody>
          <a:bodyPr>
            <a:normAutofit/>
          </a:bodyPr>
          <a:lstStyle/>
          <a:p>
            <a:r>
              <a:rPr lang="ru-RU" sz="3600" b="1" dirty="0" err="1"/>
              <a:t>Надкатегориальность</a:t>
            </a:r>
            <a:r>
              <a:rPr lang="ru-RU" sz="36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393270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AC1153-CB08-4A82-B252-D20AFE02A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843" y="2879387"/>
            <a:ext cx="10564238" cy="311501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1" dirty="0"/>
              <a:t>Базовая </a:t>
            </a:r>
            <a:r>
              <a:rPr lang="ru-RU" sz="1800" b="1" dirty="0">
                <a:solidFill>
                  <a:srgbClr val="FF0000"/>
                </a:solidFill>
              </a:rPr>
              <a:t>64-ричная матрица фундаментальностей </a:t>
            </a:r>
            <a:r>
              <a:rPr lang="ru-RU" sz="1800" b="1" dirty="0"/>
              <a:t>является основой для </a:t>
            </a:r>
            <a:r>
              <a:rPr lang="ru-RU" sz="1800" b="1" dirty="0">
                <a:solidFill>
                  <a:srgbClr val="FF0000"/>
                </a:solidFill>
              </a:rPr>
              <a:t>8ми </a:t>
            </a:r>
            <a:r>
              <a:rPr lang="ru-RU" sz="1800" b="1" dirty="0" err="1">
                <a:solidFill>
                  <a:srgbClr val="FF0000"/>
                </a:solidFill>
              </a:rPr>
              <a:t>Парадигмальных</a:t>
            </a:r>
            <a:r>
              <a:rPr lang="ru-RU" sz="1800" b="1" dirty="0">
                <a:solidFill>
                  <a:srgbClr val="FF0000"/>
                </a:solidFill>
              </a:rPr>
              <a:t> сдвигов</a:t>
            </a:r>
            <a:r>
              <a:rPr lang="ru-RU" sz="1800" b="1" dirty="0"/>
              <a:t>:</a:t>
            </a:r>
            <a:br>
              <a:rPr lang="ru-RU" sz="1800" b="1" dirty="0"/>
            </a:br>
            <a:br>
              <a:rPr lang="ru-RU" sz="1800" b="1" dirty="0"/>
            </a:br>
            <a:r>
              <a:rPr lang="ru-RU" sz="1800" dirty="0"/>
              <a:t>От Человека к Посвящённому</a:t>
            </a:r>
            <a:br>
              <a:rPr lang="ru-RU" sz="1800" dirty="0"/>
            </a:br>
            <a:r>
              <a:rPr lang="ru-RU" sz="1800" dirty="0"/>
              <a:t>От Посвящённого к Служащему</a:t>
            </a:r>
            <a:br>
              <a:rPr lang="ru-RU" sz="1800" dirty="0"/>
            </a:br>
            <a:r>
              <a:rPr lang="ru-RU" sz="1800" dirty="0"/>
              <a:t>От Служащего к Ипостаси</a:t>
            </a:r>
            <a:br>
              <a:rPr lang="ru-RU" sz="1800" dirty="0"/>
            </a:br>
            <a:r>
              <a:rPr lang="ru-RU" sz="1800" dirty="0"/>
              <a:t>От Ипостаси к Учителю</a:t>
            </a:r>
            <a:br>
              <a:rPr lang="ru-RU" sz="1800" dirty="0"/>
            </a:br>
            <a:r>
              <a:rPr lang="ru-RU" sz="1800" dirty="0"/>
              <a:t>От Учителя к Владыке</a:t>
            </a:r>
            <a:br>
              <a:rPr lang="ru-RU" sz="1800" dirty="0"/>
            </a:br>
            <a:r>
              <a:rPr lang="ru-RU" sz="1800" dirty="0"/>
              <a:t>От Владыки к Аватару</a:t>
            </a:r>
            <a:br>
              <a:rPr lang="ru-RU" sz="1800" dirty="0"/>
            </a:br>
            <a:r>
              <a:rPr lang="ru-RU" sz="1800" dirty="0"/>
              <a:t>От Аватара к Отцу</a:t>
            </a:r>
            <a:br>
              <a:rPr lang="ru-RU" sz="1800" dirty="0"/>
            </a:br>
            <a:r>
              <a:rPr lang="ru-RU" sz="1800" dirty="0"/>
              <a:t>И от всей 8-ричной организованности к Субъекту.</a:t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B3B254-219D-4A4B-B6EB-FB1FFB350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0127" y="418514"/>
            <a:ext cx="10346954" cy="2660515"/>
          </a:xfrm>
        </p:spPr>
        <p:txBody>
          <a:bodyPr/>
          <a:lstStyle/>
          <a:p>
            <a:r>
              <a:rPr lang="ru-RU" b="1" dirty="0"/>
              <a:t>Субъектный </a:t>
            </a:r>
            <a:r>
              <a:rPr lang="ru-RU" b="1" dirty="0" err="1"/>
              <a:t>парадигмальный</a:t>
            </a:r>
            <a:r>
              <a:rPr lang="ru-RU" b="1" dirty="0"/>
              <a:t> сдвиг </a:t>
            </a:r>
            <a:r>
              <a:rPr lang="ru-RU" dirty="0"/>
              <a:t>- это углубление при­роды Человека и приближение к более масштабному познанию запредельности Человека.</a:t>
            </a:r>
          </a:p>
          <a:p>
            <a:r>
              <a:rPr lang="ru-RU" b="1" dirty="0"/>
              <a:t>8-рица </a:t>
            </a:r>
            <a:r>
              <a:rPr lang="ru-RU" b="1" dirty="0" err="1"/>
              <a:t>Парадигмальных</a:t>
            </a:r>
            <a:r>
              <a:rPr lang="ru-RU" b="1" dirty="0"/>
              <a:t> сдвигов</a:t>
            </a:r>
            <a:r>
              <a:rPr lang="ru-RU" dirty="0"/>
              <a:t> закономерны, имеют этапы, конкретную симптоматику, критерии.</a:t>
            </a:r>
          </a:p>
          <a:p>
            <a:r>
              <a:rPr lang="ru-RU" dirty="0"/>
              <a:t>Каждый </a:t>
            </a:r>
            <a:r>
              <a:rPr lang="ru-RU" dirty="0" err="1"/>
              <a:t>Парадигмальный</a:t>
            </a:r>
            <a:r>
              <a:rPr lang="ru-RU" dirty="0"/>
              <a:t> сдвиг уни­кален и имеет свою специфику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33557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0B074A-E704-4E0E-86A8-EEC380DDFE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204" y="1595336"/>
            <a:ext cx="10457234" cy="81712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Итоги </a:t>
            </a:r>
            <a:r>
              <a:rPr lang="ru-RU" b="1" dirty="0" err="1"/>
              <a:t>Парадигмального</a:t>
            </a:r>
            <a:r>
              <a:rPr lang="ru-RU" b="1" dirty="0"/>
              <a:t> сдвига 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CB328FF-D70B-427D-A823-B715E17400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2374" y="1352145"/>
            <a:ext cx="11498094" cy="4429327"/>
          </a:xfrm>
        </p:spPr>
        <p:txBody>
          <a:bodyPr>
            <a:normAutofit lnSpcReduction="10000"/>
          </a:bodyPr>
          <a:lstStyle/>
          <a:p>
            <a:r>
              <a:rPr lang="ru-RU" dirty="0"/>
              <a:t>- </a:t>
            </a:r>
            <a:r>
              <a:rPr lang="ru-RU" sz="2800" dirty="0"/>
              <a:t>Карди­нальные изменения мировоззренческих позиций </a:t>
            </a:r>
            <a:br>
              <a:rPr lang="ru-RU" sz="2800" dirty="0"/>
            </a:br>
            <a:r>
              <a:rPr lang="ru-RU" sz="2800" dirty="0"/>
              <a:t>- Сложение новой картины мира, оснований («</a:t>
            </a:r>
            <a:r>
              <a:rPr lang="ru-RU" sz="2800" i="1" dirty="0"/>
              <a:t>потрясение Основ»</a:t>
            </a:r>
            <a:r>
              <a:rPr lang="ru-RU" sz="2800" dirty="0"/>
              <a:t>) </a:t>
            </a:r>
            <a:br>
              <a:rPr lang="ru-RU" sz="2800" dirty="0"/>
            </a:br>
            <a:r>
              <a:rPr lang="ru-RU" sz="2800" dirty="0"/>
              <a:t>- Новые границы и масштабы экспансии </a:t>
            </a:r>
            <a:br>
              <a:rPr lang="ru-RU" sz="2800" dirty="0"/>
            </a:br>
            <a:r>
              <a:rPr lang="ru-RU" sz="2800" dirty="0"/>
              <a:t>- Новые подходы, принципы, методы, и </a:t>
            </a:r>
            <a:r>
              <a:rPr lang="ru-RU" sz="2800" dirty="0" err="1"/>
              <a:t>п.т</a:t>
            </a:r>
            <a:r>
              <a:rPr lang="ru-RU" sz="2800" dirty="0"/>
              <a:t>. </a:t>
            </a:r>
            <a:br>
              <a:rPr lang="ru-RU" sz="2800" dirty="0"/>
            </a:br>
            <a:r>
              <a:rPr lang="ru-RU" sz="2800" dirty="0"/>
              <a:t>- Позиция Наблюдателя </a:t>
            </a:r>
            <a:br>
              <a:rPr lang="ru-RU" sz="2800" dirty="0"/>
            </a:br>
            <a:r>
              <a:rPr lang="ru-RU" sz="2800" dirty="0"/>
              <a:t>- Пересмотр всех, самых глубоких, незыблемых императивов («</a:t>
            </a:r>
            <a:r>
              <a:rPr lang="ru-RU" sz="2800" i="1" dirty="0"/>
              <a:t>и на том стою»</a:t>
            </a:r>
            <a:r>
              <a:rPr lang="ru-RU" sz="2800" dirty="0"/>
              <a:t>)</a:t>
            </a:r>
            <a:br>
              <a:rPr lang="ru-RU" sz="2800" dirty="0"/>
            </a:br>
            <a:r>
              <a:rPr lang="ru-RU" sz="2800" dirty="0"/>
              <a:t>- Переоценка и переопределение всех базовых системообразующих категорий, любое категориальное опреде­ление действует в рамках, границах Парадигмы.</a:t>
            </a:r>
          </a:p>
        </p:txBody>
      </p:sp>
    </p:spTree>
    <p:extLst>
      <p:ext uri="{BB962C8B-B14F-4D97-AF65-F5344CB8AC3E}">
        <p14:creationId xmlns:p14="http://schemas.microsoft.com/office/powerpoint/2010/main" val="4058708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0E7544-DB42-4BE2-A6B5-0AF72C313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2558374"/>
            <a:ext cx="8534401" cy="3436025"/>
          </a:xfrm>
        </p:spPr>
        <p:txBody>
          <a:bodyPr>
            <a:normAutofit/>
          </a:bodyPr>
          <a:lstStyle/>
          <a:p>
            <a:r>
              <a:rPr lang="ru-RU" b="1" dirty="0"/>
              <a:t>1. </a:t>
            </a:r>
            <a:r>
              <a:rPr lang="ru-RU" b="1" dirty="0" err="1"/>
              <a:t>Парадигмальный</a:t>
            </a:r>
            <a:r>
              <a:rPr lang="ru-RU" b="1" dirty="0"/>
              <a:t> вызов</a:t>
            </a:r>
            <a:br>
              <a:rPr lang="ru-RU" b="1" dirty="0"/>
            </a:br>
            <a:r>
              <a:rPr lang="ru-RU" b="1" dirty="0"/>
              <a:t> </a:t>
            </a:r>
            <a:br>
              <a:rPr lang="ru-RU" b="1" dirty="0"/>
            </a:br>
            <a:r>
              <a:rPr lang="ru-RU" b="1" dirty="0"/>
              <a:t>2. </a:t>
            </a:r>
            <a:r>
              <a:rPr lang="ru-RU" b="1" dirty="0" err="1"/>
              <a:t>Парадигмализация</a:t>
            </a:r>
            <a:br>
              <a:rPr lang="ru-RU" b="1" dirty="0"/>
            </a:br>
            <a:br>
              <a:rPr lang="ru-RU" b="1" dirty="0"/>
            </a:br>
            <a:r>
              <a:rPr lang="ru-RU" b="1" dirty="0"/>
              <a:t>3. </a:t>
            </a:r>
            <a:r>
              <a:rPr lang="ru-RU" b="1" dirty="0" err="1"/>
              <a:t>Парадигмальный</a:t>
            </a:r>
            <a:r>
              <a:rPr lang="ru-RU" b="1" dirty="0"/>
              <a:t> сдвиг </a:t>
            </a:r>
            <a:br>
              <a:rPr lang="ru-RU" dirty="0"/>
            </a:b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40AA4F-D4CB-4799-BD39-97637EDA0B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92221" y="685801"/>
            <a:ext cx="9085634" cy="1541833"/>
          </a:xfrm>
        </p:spPr>
        <p:txBody>
          <a:bodyPr>
            <a:noAutofit/>
          </a:bodyPr>
          <a:lstStyle/>
          <a:p>
            <a:r>
              <a:rPr lang="ru-RU" sz="4800" b="1" dirty="0" err="1"/>
              <a:t>Парадигмолог</a:t>
            </a:r>
            <a:r>
              <a:rPr lang="ru-RU" sz="4800" b="1" dirty="0"/>
              <a:t>  - это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10F4B1-C6CE-4F8F-92A8-D422C006C6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18612" y="685801"/>
            <a:ext cx="1524000" cy="1872573"/>
          </a:xfrm>
        </p:spPr>
        <p:txBody>
          <a:bodyPr>
            <a:normAutofit/>
          </a:bodyPr>
          <a:lstStyle/>
          <a:p>
            <a:endParaRPr lang="ru-RU" sz="3200" b="1" dirty="0">
              <a:solidFill>
                <a:schemeClr val="tx1"/>
              </a:solidFill>
            </a:endParaRPr>
          </a:p>
          <a:p>
            <a:endParaRPr lang="ru-RU" sz="3200" b="1" dirty="0">
              <a:solidFill>
                <a:schemeClr val="tx1"/>
              </a:solidFill>
            </a:endParaRPr>
          </a:p>
          <a:p>
            <a:endParaRPr lang="ru-RU" sz="3200" b="1" dirty="0">
              <a:solidFill>
                <a:schemeClr val="tx1"/>
              </a:solidFill>
            </a:endParaRPr>
          </a:p>
          <a:p>
            <a:endParaRPr lang="ru-RU" sz="3200" b="1" dirty="0">
              <a:solidFill>
                <a:schemeClr val="tx1"/>
              </a:solidFill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27541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656BA7-4009-47C4-8680-A681591D6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3813243"/>
            <a:ext cx="11478637" cy="2249249"/>
          </a:xfrm>
        </p:spPr>
        <p:txBody>
          <a:bodyPr>
            <a:normAutofit/>
          </a:bodyPr>
          <a:lstStyle/>
          <a:p>
            <a:r>
              <a:rPr lang="ru-RU" sz="1800" b="1" dirty="0" err="1">
                <a:solidFill>
                  <a:schemeClr val="bg2">
                    <a:lumMod val="75000"/>
                  </a:schemeClr>
                </a:solidFill>
              </a:rPr>
              <a:t>Мыслеобраз</a:t>
            </a:r>
            <a:r>
              <a:rPr lang="ru-RU" sz="1800" b="1" dirty="0">
                <a:solidFill>
                  <a:schemeClr val="bg2">
                    <a:lumMod val="75000"/>
                  </a:schemeClr>
                </a:solidFill>
              </a:rPr>
              <a:t> практики:</a:t>
            </a:r>
            <a:br>
              <a:rPr lang="ru-RU" sz="1800" b="1" dirty="0"/>
            </a:br>
            <a:br>
              <a:rPr lang="ru-RU" sz="1800" b="1" dirty="0"/>
            </a:br>
            <a:r>
              <a:rPr lang="ru-RU" sz="1600" dirty="0" err="1"/>
              <a:t>Парадигмальные</a:t>
            </a:r>
            <a:r>
              <a:rPr lang="ru-RU" sz="1600" dirty="0"/>
              <a:t> Вызовы и </a:t>
            </a:r>
            <a:r>
              <a:rPr lang="ru-RU" sz="1600" dirty="0" err="1"/>
              <a:t>Парадигмальные</a:t>
            </a:r>
            <a:r>
              <a:rPr lang="ru-RU" sz="1600" dirty="0"/>
              <a:t> Сдвиги </a:t>
            </a:r>
            <a:r>
              <a:rPr lang="ru-RU" sz="1600" dirty="0" err="1"/>
              <a:t>парадигмализацией</a:t>
            </a:r>
            <a:r>
              <a:rPr lang="ru-RU" sz="1600" dirty="0"/>
              <a:t> четверичной </a:t>
            </a:r>
            <a:r>
              <a:rPr lang="ru-RU" sz="1600" dirty="0" err="1"/>
              <a:t>Магнитностью</a:t>
            </a:r>
            <a:r>
              <a:rPr lang="ru-RU" sz="1600" dirty="0"/>
              <a:t> Внутреннего </a:t>
            </a:r>
            <a:r>
              <a:rPr lang="ru-RU" sz="1600" dirty="0" err="1"/>
              <a:t>Парадигмально</a:t>
            </a:r>
            <a:r>
              <a:rPr lang="ru-RU" sz="1600" dirty="0"/>
              <a:t> </a:t>
            </a:r>
            <a:r>
              <a:rPr lang="ru-RU" sz="1600" dirty="0" err="1"/>
              <a:t>синтезным</a:t>
            </a:r>
            <a:r>
              <a:rPr lang="ru-RU" sz="1600" dirty="0"/>
              <a:t>, </a:t>
            </a:r>
            <a:r>
              <a:rPr lang="ru-RU" sz="1600" dirty="0" err="1"/>
              <a:t>Парадигмально</a:t>
            </a:r>
            <a:r>
              <a:rPr lang="ru-RU" sz="1600" dirty="0"/>
              <a:t> Цельным, Философски Неисповедимым, </a:t>
            </a:r>
            <a:r>
              <a:rPr lang="ru-RU" sz="1600" dirty="0" err="1"/>
              <a:t>Стратагемически</a:t>
            </a:r>
            <a:r>
              <a:rPr lang="ru-RU" sz="1600" dirty="0"/>
              <a:t> Неизреченным.</a:t>
            </a:r>
            <a:br>
              <a:rPr lang="ru-RU" sz="1800" b="1" dirty="0"/>
            </a:br>
            <a:br>
              <a:rPr lang="ru-RU" sz="1800" b="1" dirty="0"/>
            </a:br>
            <a:endParaRPr lang="ru-RU" sz="1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ABA653-0622-444A-B38E-5FA21EFEB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444" y="675861"/>
            <a:ext cx="10088286" cy="313738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3300" b="1" dirty="0"/>
          </a:p>
          <a:p>
            <a:pPr marL="0" indent="0">
              <a:buNone/>
            </a:pPr>
            <a:r>
              <a:rPr lang="ru-RU" sz="3300" b="1" dirty="0" err="1"/>
              <a:t>Четверица</a:t>
            </a:r>
            <a:r>
              <a:rPr lang="ru-RU" sz="3300" b="1" dirty="0"/>
              <a:t> Съезда </a:t>
            </a:r>
          </a:p>
          <a:p>
            <a:r>
              <a:rPr lang="ru-RU" b="1" dirty="0"/>
              <a:t>МО:</a:t>
            </a:r>
            <a:r>
              <a:rPr lang="ru-RU" dirty="0"/>
              <a:t> </a:t>
            </a:r>
            <a:r>
              <a:rPr lang="ru-RU" dirty="0" err="1"/>
              <a:t>Экстернализация</a:t>
            </a:r>
            <a:r>
              <a:rPr lang="ru-RU" dirty="0"/>
              <a:t> ИВДИВО Архитектоникой Общинности каждого</a:t>
            </a:r>
          </a:p>
          <a:p>
            <a:r>
              <a:rPr lang="ru-RU" b="1" dirty="0"/>
              <a:t>Цель:</a:t>
            </a:r>
            <a:r>
              <a:rPr lang="ru-RU" dirty="0"/>
              <a:t> </a:t>
            </a:r>
            <a:r>
              <a:rPr lang="ru-RU" dirty="0" err="1"/>
              <a:t>Космогенез</a:t>
            </a:r>
            <a:r>
              <a:rPr lang="ru-RU" dirty="0"/>
              <a:t> Субъекта Синтеза Физическим телом О-Ч-С</a:t>
            </a:r>
          </a:p>
          <a:p>
            <a:r>
              <a:rPr lang="ru-RU" b="1" dirty="0"/>
              <a:t>Задача:</a:t>
            </a:r>
            <a:r>
              <a:rPr lang="ru-RU" dirty="0"/>
              <a:t> Магнитное изящество Внутренней Оккамы </a:t>
            </a:r>
            <a:r>
              <a:rPr lang="ru-RU" dirty="0" err="1"/>
              <a:t>Парадигмальным</a:t>
            </a:r>
            <a:r>
              <a:rPr lang="ru-RU" dirty="0"/>
              <a:t> Цельным, Философски Неисповедимым, </a:t>
            </a:r>
            <a:r>
              <a:rPr lang="ru-RU" dirty="0" err="1"/>
              <a:t>Стратагемически</a:t>
            </a:r>
            <a:r>
              <a:rPr lang="ru-RU" dirty="0"/>
              <a:t> Неотчужденным.</a:t>
            </a:r>
          </a:p>
          <a:p>
            <a:r>
              <a:rPr lang="ru-RU" b="1" dirty="0"/>
              <a:t>Устремление:</a:t>
            </a:r>
            <a:r>
              <a:rPr lang="ru-RU" dirty="0"/>
              <a:t> Огненные тексты парадигм печатями </a:t>
            </a:r>
            <a:r>
              <a:rPr lang="ru-RU" dirty="0" err="1"/>
              <a:t>парадигмальных</a:t>
            </a:r>
            <a:r>
              <a:rPr lang="ru-RU" dirty="0"/>
              <a:t> сдвигов внутреннего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50334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82BCD3-41DF-4FA3-8B68-364986D9C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659" y="963038"/>
            <a:ext cx="11215991" cy="5525312"/>
          </a:xfrm>
        </p:spPr>
        <p:txBody>
          <a:bodyPr>
            <a:normAutofit/>
          </a:bodyPr>
          <a:lstStyle/>
          <a:p>
            <a:pPr lvl="0"/>
            <a:r>
              <a:rPr lang="ru-RU" sz="1300" b="1" dirty="0">
                <a:solidFill>
                  <a:srgbClr val="FF0000"/>
                </a:solidFill>
              </a:rPr>
              <a:t>Цельное начинается с цели</a:t>
            </a:r>
            <a:r>
              <a:rPr lang="ru-RU" sz="1300" dirty="0"/>
              <a:t>, которая </a:t>
            </a:r>
            <a:r>
              <a:rPr lang="ru-RU" sz="1300" dirty="0" err="1"/>
              <a:t>парадигмально</a:t>
            </a:r>
            <a:r>
              <a:rPr lang="ru-RU" sz="1300" dirty="0"/>
              <a:t> тотально создаёт объём Духа реализацией тех или иных задач. Мы в этом видим цельность как </a:t>
            </a:r>
            <a:r>
              <a:rPr lang="ru-RU" sz="1300" dirty="0" err="1"/>
              <a:t>Парадигмальную</a:t>
            </a:r>
            <a:r>
              <a:rPr lang="ru-RU" sz="1300" dirty="0"/>
              <a:t> явленность Воли Изначально Вышестоящего Отца объёмом Духа</a:t>
            </a:r>
            <a:br>
              <a:rPr lang="ru-RU" sz="1300" dirty="0"/>
            </a:br>
            <a:r>
              <a:rPr lang="ru-RU" sz="1300" dirty="0"/>
              <a:t> вокруг внутри нас. В этот момент у нас возникает ощущение Цельного и цельности явления. </a:t>
            </a:r>
            <a:br>
              <a:rPr lang="ru-RU" sz="1300" dirty="0"/>
            </a:br>
            <a:r>
              <a:rPr lang="ru-RU" sz="1300" dirty="0"/>
              <a:t>То есть </a:t>
            </a:r>
            <a:r>
              <a:rPr lang="ru-RU" sz="1300" b="1" dirty="0">
                <a:solidFill>
                  <a:srgbClr val="FF0000"/>
                </a:solidFill>
              </a:rPr>
              <a:t>цельность явления – это границы Воли </a:t>
            </a:r>
            <a:r>
              <a:rPr lang="ru-RU" sz="1300" dirty="0"/>
              <a:t>Изначально Вышестоящего Отца, подкреплённые плотностью Духа в некой сферической или не сферической, а </a:t>
            </a:r>
            <a:r>
              <a:rPr lang="ru-RU" sz="1300" dirty="0" err="1"/>
              <a:t>многогеометрической</a:t>
            </a:r>
            <a:r>
              <a:rPr lang="ru-RU" sz="1300" dirty="0"/>
              <a:t> конструкции их реализации.</a:t>
            </a:r>
            <a:br>
              <a:rPr lang="ru-RU" sz="1300" b="1" dirty="0"/>
            </a:br>
            <a:r>
              <a:rPr lang="ru-RU" sz="1300" b="1" dirty="0">
                <a:solidFill>
                  <a:srgbClr val="FF0000"/>
                </a:solidFill>
              </a:rPr>
              <a:t>Цельное </a:t>
            </a:r>
            <a:r>
              <a:rPr lang="ru-RU" sz="1300" dirty="0"/>
              <a:t>– </a:t>
            </a:r>
            <a:r>
              <a:rPr lang="ru-RU" sz="1300" b="1" dirty="0">
                <a:solidFill>
                  <a:srgbClr val="FF0000"/>
                </a:solidFill>
              </a:rPr>
              <a:t>это явление тотальности пространства Изначально Вышестоящего Отца </a:t>
            </a:r>
            <a:r>
              <a:rPr lang="ru-RU" sz="1300" dirty="0"/>
              <a:t>в ограниченных формах явления синтезом насыщенных Частностей в этом пространстве ограниченных форм явления.</a:t>
            </a:r>
            <a:br>
              <a:rPr lang="ru-RU" sz="1300" b="1" dirty="0"/>
            </a:br>
            <a:r>
              <a:rPr lang="ru-RU" sz="1300" b="1" dirty="0">
                <a:solidFill>
                  <a:srgbClr val="FF0000"/>
                </a:solidFill>
              </a:rPr>
              <a:t>Цельное</a:t>
            </a:r>
            <a:r>
              <a:rPr lang="ru-RU" sz="1300" b="1" dirty="0"/>
              <a:t> </a:t>
            </a:r>
            <a:r>
              <a:rPr lang="ru-RU" sz="1300" dirty="0"/>
              <a:t>– это ещё оперирование Частностями в крупных и малых формах соответствующей однозначной пространственной </a:t>
            </a:r>
            <a:r>
              <a:rPr lang="ru-RU" sz="1300" dirty="0" err="1"/>
              <a:t>реализованности</a:t>
            </a:r>
            <a:r>
              <a:rPr lang="ru-RU" sz="1300" dirty="0"/>
              <a:t>.</a:t>
            </a:r>
            <a:br>
              <a:rPr lang="ru-RU" sz="1300" dirty="0"/>
            </a:br>
            <a:r>
              <a:rPr lang="ru-RU" sz="1300" b="1" dirty="0">
                <a:solidFill>
                  <a:srgbClr val="FF0000"/>
                </a:solidFill>
              </a:rPr>
              <a:t>Цельное – это прямое явление Изначально Вышестоящего Отца в материи </a:t>
            </a:r>
            <a:r>
              <a:rPr lang="ru-RU" sz="1300" dirty="0"/>
              <a:t>однозначными неделимыми формами явления.</a:t>
            </a:r>
            <a:br>
              <a:rPr lang="ru-RU" sz="1300" dirty="0"/>
            </a:br>
            <a:r>
              <a:rPr lang="ru-RU" sz="1300" b="1" dirty="0">
                <a:solidFill>
                  <a:srgbClr val="FF0000"/>
                </a:solidFill>
              </a:rPr>
              <a:t>Цельное </a:t>
            </a:r>
            <a:r>
              <a:rPr lang="ru-RU" sz="1300" dirty="0">
                <a:solidFill>
                  <a:srgbClr val="FF0000"/>
                </a:solidFill>
              </a:rPr>
              <a:t>– </a:t>
            </a:r>
            <a:r>
              <a:rPr lang="ru-RU" sz="1300" b="1" dirty="0">
                <a:solidFill>
                  <a:srgbClr val="FF0000"/>
                </a:solidFill>
              </a:rPr>
              <a:t>это явление материи</a:t>
            </a:r>
            <a:r>
              <a:rPr lang="ru-RU" sz="1300" dirty="0"/>
              <a:t>, связывающее Системный Синтез разных явлений в диалектической непротиворечивости между собой в одно целое, где система заканчивается синтезом этих Частей неким цельным явлением, однозначно направленно действующим в характеристиках, заложенных в предыдущих факторах этого Системного Синтеза внутри.</a:t>
            </a:r>
            <a:br>
              <a:rPr lang="ru-RU" sz="1300" dirty="0"/>
            </a:br>
            <a:br>
              <a:rPr lang="ru-RU" sz="1300" dirty="0"/>
            </a:br>
            <a:r>
              <a:rPr lang="ru-RU" sz="1300" dirty="0"/>
              <a:t>можно расширить на 8-16 показателей, которые нами не особенно оперируются.</a:t>
            </a:r>
            <a:br>
              <a:rPr lang="ru-RU" sz="1300" dirty="0"/>
            </a:br>
            <a:r>
              <a:rPr lang="ru-RU" sz="1300" dirty="0"/>
              <a:t> </a:t>
            </a:r>
            <a:br>
              <a:rPr lang="ru-RU" sz="1300" dirty="0"/>
            </a:br>
            <a:r>
              <a:rPr lang="ru-RU" sz="1300" dirty="0"/>
              <a:t>допустим, </a:t>
            </a:r>
            <a:r>
              <a:rPr lang="ru-RU" sz="1300" b="1" dirty="0">
                <a:solidFill>
                  <a:srgbClr val="FF0000"/>
                </a:solidFill>
              </a:rPr>
              <a:t>цельность головного мозга</a:t>
            </a:r>
            <a:br>
              <a:rPr lang="ru-RU" sz="1300" dirty="0"/>
            </a:br>
            <a:r>
              <a:rPr lang="ru-RU" sz="1300" b="1" dirty="0">
                <a:solidFill>
                  <a:srgbClr val="FF0000"/>
                </a:solidFill>
              </a:rPr>
              <a:t>цельность – тело</a:t>
            </a:r>
            <a:r>
              <a:rPr lang="ru-RU" sz="1300" dirty="0"/>
              <a:t>.</a:t>
            </a:r>
            <a:br>
              <a:rPr lang="ru-RU" sz="1300" dirty="0"/>
            </a:br>
            <a:br>
              <a:rPr lang="ru-RU" sz="1300" dirty="0"/>
            </a:br>
            <a:r>
              <a:rPr lang="ru-RU" sz="1300" b="1" dirty="0" err="1"/>
              <a:t>взаимогармонизация</a:t>
            </a:r>
            <a:r>
              <a:rPr lang="ru-RU" sz="1300" b="1" dirty="0"/>
              <a:t> разных пространств и объектов, и субъектов в предельности форм каждого из них рождает у нас философское понимание цельности</a:t>
            </a:r>
            <a:r>
              <a:rPr lang="ru-RU" sz="1300" dirty="0"/>
              <a:t>. </a:t>
            </a:r>
            <a:br>
              <a:rPr lang="ru-RU" dirty="0"/>
            </a:br>
            <a:endParaRPr lang="ru-RU" sz="1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873633-5BC1-479F-B589-0F2768C1D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0672" y="369650"/>
            <a:ext cx="6926094" cy="943583"/>
          </a:xfrm>
        </p:spPr>
        <p:txBody>
          <a:bodyPr>
            <a:normAutofit/>
          </a:bodyPr>
          <a:lstStyle/>
          <a:p>
            <a:r>
              <a:rPr lang="ru-RU" sz="2800" b="1" dirty="0"/>
              <a:t>Парадигмальное Цельное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43671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8A4699-D5C5-49F9-B074-4236DAABB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284" y="1361873"/>
            <a:ext cx="11371635" cy="5107022"/>
          </a:xfrm>
        </p:spPr>
        <p:txBody>
          <a:bodyPr>
            <a:normAutofit fontScale="90000"/>
          </a:bodyPr>
          <a:lstStyle/>
          <a:p>
            <a:r>
              <a:rPr lang="ru-RU" sz="1800" dirty="0"/>
              <a:t>- Это сфера с 16-ю системами: Дом, Стать, Теза… ДНК. </a:t>
            </a:r>
            <a:br>
              <a:rPr lang="ru-RU" sz="1800" dirty="0"/>
            </a:br>
            <a:r>
              <a:rPr lang="ru-RU" sz="1800" dirty="0"/>
              <a:t>- В этой сфере идёт перемешивание в балансире насыщенности 16-ти систем, Неисповедимое, а из этого идёт новый путь, </a:t>
            </a:r>
            <a:r>
              <a:rPr lang="ru-RU" sz="1800" dirty="0" err="1"/>
              <a:t>которыЙ</a:t>
            </a:r>
            <a:r>
              <a:rPr lang="ru-RU" sz="1800" dirty="0"/>
              <a:t> не предполагался ранее.</a:t>
            </a:r>
            <a:br>
              <a:rPr lang="ru-RU" sz="1800" dirty="0"/>
            </a:br>
            <a:r>
              <a:rPr lang="ru-RU" sz="1800" dirty="0"/>
              <a:t>- Неисповедимость начинается с синтеза всех частностей между собой с целеполаганием. </a:t>
            </a:r>
            <a:br>
              <a:rPr lang="ru-RU" sz="1800" dirty="0"/>
            </a:br>
            <a:r>
              <a:rPr lang="ru-RU" sz="1800" dirty="0"/>
              <a:t>- Неисповедимость – это одновременное действие от одной до 64 частностей от одной до 1024 Частей. </a:t>
            </a:r>
            <a:br>
              <a:rPr lang="ru-RU" sz="1800" dirty="0"/>
            </a:br>
            <a:r>
              <a:rPr lang="ru-RU" sz="1800" dirty="0"/>
              <a:t>- Неисповедимость </a:t>
            </a:r>
            <a:r>
              <a:rPr lang="ru-RU" sz="1800" dirty="0" err="1"/>
              <a:t>взаимо</a:t>
            </a:r>
            <a:r>
              <a:rPr lang="ru-RU" sz="1800" dirty="0"/>
              <a:t> координации и насыщенности Частей, систем Частей между собой</a:t>
            </a:r>
            <a:br>
              <a:rPr lang="ru-RU" sz="1800" dirty="0"/>
            </a:br>
            <a:r>
              <a:rPr lang="ru-RU" sz="1800" dirty="0"/>
              <a:t>- Если не отдаёмся Неисповедимости, мы не познаём нового опыта. «Этого никогда не было, и вот опять». </a:t>
            </a:r>
            <a:br>
              <a:rPr lang="ru-RU" sz="1800" dirty="0"/>
            </a:br>
            <a:r>
              <a:rPr lang="ru-RU" sz="1800" dirty="0"/>
              <a:t>- Если мы признаем насыщенность Неисповедимостью, тогда мы идём в следующую иную Неисповедимость, преодолевая предыдущую</a:t>
            </a:r>
            <a:br>
              <a:rPr lang="ru-RU" sz="1800" dirty="0"/>
            </a:br>
            <a:r>
              <a:rPr lang="ru-RU" sz="1800" dirty="0"/>
              <a:t>-Неисповедимое синтезирует насыщенность всех жизней тотально, поэтому это физика и Вечность одновременно.</a:t>
            </a:r>
            <a:br>
              <a:rPr lang="ru-RU" sz="1800" dirty="0"/>
            </a:br>
            <a:r>
              <a:rPr lang="ru-RU" sz="1800" dirty="0"/>
              <a:t>- Неисповедимость нужна, чтобы Истина ИВ Отца нас заполнила, и мы вошли в новую Мудрость ИВ Отца.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6F9FA0-25D1-4C82-8FB4-ADE210D69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5454" y="685800"/>
            <a:ext cx="6913157" cy="783077"/>
          </a:xfrm>
        </p:spPr>
        <p:txBody>
          <a:bodyPr>
            <a:normAutofit lnSpcReduction="10000"/>
          </a:bodyPr>
          <a:lstStyle/>
          <a:p>
            <a:r>
              <a:rPr lang="ru-RU" sz="2800" b="1" dirty="0"/>
              <a:t>Философски Неисповедимое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08031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4E9A2A-4066-4307-91BB-4526D5911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166" y="1378634"/>
            <a:ext cx="10804736" cy="4615765"/>
          </a:xfrm>
        </p:spPr>
        <p:txBody>
          <a:bodyPr>
            <a:normAutofit fontScale="90000"/>
          </a:bodyPr>
          <a:lstStyle/>
          <a:p>
            <a:r>
              <a:rPr lang="ru-RU" sz="1800" b="1" dirty="0" err="1"/>
              <a:t>Неизречённость</a:t>
            </a:r>
            <a:r>
              <a:rPr lang="ru-RU" sz="1800" dirty="0"/>
              <a:t>– это глубокое действие эталонов внутри нас, когда невозможно полностью описать этот контекст. </a:t>
            </a:r>
            <a:br>
              <a:rPr lang="ru-RU" sz="1800" dirty="0"/>
            </a:br>
            <a:br>
              <a:rPr lang="ru-RU" sz="1800" dirty="0"/>
            </a:br>
            <a:r>
              <a:rPr lang="ru-RU" sz="1800" dirty="0"/>
              <a:t>У каждого есть некий эталон некая глубина </a:t>
            </a:r>
            <a:r>
              <a:rPr lang="ru-RU" sz="1800" dirty="0" err="1"/>
              <a:t>Неизречённости</a:t>
            </a:r>
            <a:r>
              <a:rPr lang="ru-RU" sz="1800" dirty="0"/>
              <a:t>, как высокое внутреннее достоинство. </a:t>
            </a:r>
            <a:br>
              <a:rPr lang="ru-RU" sz="1800" dirty="0"/>
            </a:br>
            <a:br>
              <a:rPr lang="ru-RU" sz="1800" dirty="0"/>
            </a:br>
            <a:r>
              <a:rPr lang="ru-RU" sz="1800" dirty="0" err="1"/>
              <a:t>Неизречённость</a:t>
            </a:r>
            <a:r>
              <a:rPr lang="ru-RU" sz="1800" dirty="0"/>
              <a:t> – это основа достоинства каждого из нас. От одного человека идёт достоинство, даже если он себя просто ведёт, а у другого, как бы он не хотел выразить, внутри этого достоинства нет. </a:t>
            </a:r>
            <a:br>
              <a:rPr lang="ru-RU" sz="1800" dirty="0"/>
            </a:br>
            <a:br>
              <a:rPr lang="ru-RU" sz="1800" dirty="0"/>
            </a:br>
            <a:r>
              <a:rPr lang="ru-RU" sz="1800" dirty="0"/>
              <a:t>когда мы в безусловной естественности Служения, мы становимся </a:t>
            </a:r>
            <a:r>
              <a:rPr lang="ru-RU" sz="1800" dirty="0" err="1"/>
              <a:t>неизречённо</a:t>
            </a:r>
            <a:r>
              <a:rPr lang="ru-RU" sz="1800" dirty="0"/>
              <a:t> ценными для ИВ Отца. </a:t>
            </a:r>
            <a:br>
              <a:rPr lang="ru-RU" sz="1800" dirty="0"/>
            </a:br>
            <a:br>
              <a:rPr lang="ru-RU" sz="1800" dirty="0"/>
            </a:br>
            <a:r>
              <a:rPr lang="ru-RU" sz="1800" dirty="0"/>
              <a:t>Меняется наша суть в этом состоянии неизреченности и мы в естестве такие, какие мы </a:t>
            </a:r>
            <a:r>
              <a:rPr lang="ru-RU" sz="1800" dirty="0" err="1"/>
              <a:t>есмь</a:t>
            </a:r>
            <a:r>
              <a:rPr lang="ru-RU" sz="1800" dirty="0"/>
              <a:t>.</a:t>
            </a:r>
            <a:br>
              <a:rPr lang="ru-RU" sz="1800" dirty="0"/>
            </a:br>
            <a:br>
              <a:rPr lang="ru-RU" sz="1800" dirty="0"/>
            </a:br>
            <a:r>
              <a:rPr lang="ru-RU" sz="1800" dirty="0" err="1"/>
              <a:t>Неизречённость</a:t>
            </a:r>
            <a:r>
              <a:rPr lang="ru-RU" sz="1800" dirty="0"/>
              <a:t> – это явление ИВ Учителя ИВО.</a:t>
            </a:r>
            <a:br>
              <a:rPr lang="ru-RU" sz="1800" dirty="0"/>
            </a:br>
            <a:br>
              <a:rPr lang="ru-RU" sz="1800" dirty="0"/>
            </a:br>
            <a:r>
              <a:rPr lang="ru-RU" sz="1800" dirty="0"/>
              <a:t>В этой </a:t>
            </a:r>
            <a:r>
              <a:rPr lang="ru-RU" sz="1800" dirty="0" err="1"/>
              <a:t>Неизречённости</a:t>
            </a:r>
            <a:r>
              <a:rPr lang="ru-RU" sz="1800" dirty="0"/>
              <a:t> мы настоящие пред ИВ Отцом!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6001DA-3409-45ED-A918-E1AD4E2DA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4910" y="394242"/>
            <a:ext cx="7746742" cy="714712"/>
          </a:xfrm>
        </p:spPr>
        <p:txBody>
          <a:bodyPr>
            <a:noAutofit/>
          </a:bodyPr>
          <a:lstStyle/>
          <a:p>
            <a:r>
              <a:rPr lang="ru-RU" sz="2800" b="1" dirty="0" err="1"/>
              <a:t>Стратагемически</a:t>
            </a:r>
            <a:r>
              <a:rPr lang="ru-RU" sz="2800" b="1" dirty="0"/>
              <a:t> Неизреченное</a:t>
            </a:r>
          </a:p>
        </p:txBody>
      </p:sp>
    </p:spTree>
    <p:extLst>
      <p:ext uri="{BB962C8B-B14F-4D97-AF65-F5344CB8AC3E}">
        <p14:creationId xmlns:p14="http://schemas.microsoft.com/office/powerpoint/2010/main" val="30970126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829958-C347-4980-8531-2F5A949C0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213" y="1536971"/>
            <a:ext cx="8440399" cy="4486612"/>
          </a:xfrm>
        </p:spPr>
        <p:txBody>
          <a:bodyPr>
            <a:normAutofit/>
          </a:bodyPr>
          <a:lstStyle/>
          <a:p>
            <a:r>
              <a:rPr lang="ru-RU" sz="1600" b="1" dirty="0"/>
              <a:t>Синтезность исходит из Синтеза.</a:t>
            </a:r>
            <a:r>
              <a:rPr lang="ru-RU" sz="1600" dirty="0"/>
              <a:t> </a:t>
            </a:r>
            <a:br>
              <a:rPr lang="ru-RU" sz="1600" dirty="0"/>
            </a:br>
            <a:br>
              <a:rPr lang="ru-RU" sz="1600" dirty="0"/>
            </a:br>
            <a:r>
              <a:rPr lang="ru-RU" sz="1600" b="1" dirty="0"/>
              <a:t>Критерий </a:t>
            </a:r>
            <a:r>
              <a:rPr lang="ru-RU" sz="1600" b="1" dirty="0" err="1"/>
              <a:t>Синтезности</a:t>
            </a:r>
            <a:r>
              <a:rPr lang="ru-RU" sz="1600" b="1" dirty="0"/>
              <a:t> – степень накала и напряженности соответствующего Синтеза, естество и органичность данной степени накала, а также внешние действия этим. </a:t>
            </a:r>
            <a:br>
              <a:rPr lang="ru-RU" sz="1600" dirty="0"/>
            </a:br>
            <a:br>
              <a:rPr lang="ru-RU" sz="1600" dirty="0"/>
            </a:br>
            <a:r>
              <a:rPr lang="ru-RU" sz="1600" b="1" dirty="0"/>
              <a:t>Синтезность Посвященного – накал Репликации, Служащего – накал Созидания, Ипостаси – накал Творения, Учителя – накал Любви, Владыки – накал Мудрости и т.д. </a:t>
            </a:r>
            <a:br>
              <a:rPr lang="ru-RU" sz="1600" b="1" dirty="0"/>
            </a:br>
            <a:br>
              <a:rPr lang="ru-RU" sz="1600" dirty="0"/>
            </a:br>
            <a:r>
              <a:rPr lang="ru-RU" sz="1600" b="1" dirty="0"/>
              <a:t>Накал Синтеза в </a:t>
            </a:r>
            <a:r>
              <a:rPr lang="ru-RU" sz="1600" b="1" dirty="0" err="1"/>
              <a:t>Синтезности</a:t>
            </a:r>
            <a:r>
              <a:rPr lang="ru-RU" sz="1600" b="1" dirty="0"/>
              <a:t> включает состояние </a:t>
            </a:r>
            <a:r>
              <a:rPr lang="ru-RU" sz="1600" b="1" dirty="0">
                <a:solidFill>
                  <a:srgbClr val="FF0000"/>
                </a:solidFill>
              </a:rPr>
              <a:t>магнита</a:t>
            </a:r>
            <a:r>
              <a:rPr lang="ru-RU" sz="1600" b="1" dirty="0"/>
              <a:t>, как возможность внутренней пассионарностью Синтеза зарядить другого на выход силы Синтеза также </a:t>
            </a:r>
            <a:r>
              <a:rPr lang="ru-RU" sz="1600" b="1" dirty="0" err="1"/>
              <a:t>сверхпассионарностью</a:t>
            </a:r>
            <a:r>
              <a:rPr lang="ru-RU" sz="1600" b="1" dirty="0"/>
              <a:t> (действие Аватара). </a:t>
            </a:r>
            <a:br>
              <a:rPr lang="ru-RU" sz="1600" b="1" dirty="0"/>
            </a:br>
            <a:br>
              <a:rPr lang="ru-RU" sz="1600" b="1" dirty="0"/>
            </a:br>
            <a:r>
              <a:rPr lang="ru-RU" sz="1600" b="1" dirty="0" err="1"/>
              <a:t>Сверпассионарность</a:t>
            </a:r>
            <a:r>
              <a:rPr lang="ru-RU" sz="1600" b="1" dirty="0"/>
              <a:t> внутреннего Дела </a:t>
            </a:r>
            <a:r>
              <a:rPr lang="ru-RU" sz="1600" b="1" dirty="0" err="1"/>
              <a:t>Синтезностью</a:t>
            </a:r>
            <a:r>
              <a:rPr lang="ru-RU" sz="1600" b="1" dirty="0"/>
              <a:t>. </a:t>
            </a:r>
            <a:br>
              <a:rPr lang="ru-RU" sz="1600" dirty="0"/>
            </a:br>
            <a:endParaRPr lang="ru-RU" sz="1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1BCC69-2C09-406F-B323-68396EC50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6196" y="685800"/>
            <a:ext cx="6582416" cy="6468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/>
              <a:t>Парадигмальное </a:t>
            </a:r>
            <a:r>
              <a:rPr lang="ru-RU" sz="2800" b="1" dirty="0" err="1"/>
              <a:t>Синтезное</a:t>
            </a:r>
            <a:r>
              <a:rPr lang="ru-RU" sz="2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752069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C65603-6A7E-46CC-A111-DAA0A7595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0860" y="5350213"/>
            <a:ext cx="8177752" cy="644186"/>
          </a:xfrm>
        </p:spPr>
        <p:txBody>
          <a:bodyPr/>
          <a:lstStyle/>
          <a:p>
            <a:pPr algn="ctr"/>
            <a:r>
              <a:rPr lang="ru-RU" b="1"/>
              <a:t>Благодарим </a:t>
            </a:r>
            <a:r>
              <a:rPr lang="ru-RU" b="1" dirty="0"/>
              <a:t>за внимание!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54D79D-607B-405C-813E-DEDBFF0C4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21694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900" b="1" dirty="0"/>
              <a:t>ИТОГИ: </a:t>
            </a:r>
          </a:p>
          <a:p>
            <a:r>
              <a:rPr lang="ru-RU" b="1" dirty="0"/>
              <a:t>1.Источник всего Сущего – </a:t>
            </a:r>
            <a:r>
              <a:rPr lang="ru-RU" b="1"/>
              <a:t>Изначально Вышестоящий </a:t>
            </a:r>
            <a:r>
              <a:rPr lang="ru-RU" b="1" dirty="0"/>
              <a:t>Отец. Актуализируется </a:t>
            </a:r>
            <a:r>
              <a:rPr lang="ru-RU" b="1" dirty="0" err="1"/>
              <a:t>Парадигмальный</a:t>
            </a:r>
            <a:r>
              <a:rPr lang="ru-RU" b="1" dirty="0"/>
              <a:t> сдвиг ИВДИВО.</a:t>
            </a:r>
          </a:p>
          <a:p>
            <a:r>
              <a:rPr lang="ru-RU" b="1" dirty="0"/>
              <a:t>2. </a:t>
            </a:r>
            <a:r>
              <a:rPr lang="ru-RU" b="1" dirty="0" err="1"/>
              <a:t>Парадигмальный</a:t>
            </a:r>
            <a:r>
              <a:rPr lang="ru-RU" b="1" dirty="0"/>
              <a:t> вызов-</a:t>
            </a:r>
            <a:r>
              <a:rPr lang="ru-RU" b="1" dirty="0" err="1"/>
              <a:t>Парадигмализация</a:t>
            </a:r>
            <a:r>
              <a:rPr lang="ru-RU" b="1" dirty="0"/>
              <a:t>-</a:t>
            </a:r>
            <a:r>
              <a:rPr lang="ru-RU" b="1" dirty="0" err="1"/>
              <a:t>Парадигмальный</a:t>
            </a:r>
            <a:r>
              <a:rPr lang="ru-RU" b="1" dirty="0"/>
              <a:t> сдвиг</a:t>
            </a:r>
          </a:p>
          <a:p>
            <a:r>
              <a:rPr lang="ru-RU" b="1" dirty="0"/>
              <a:t>3. Универсальные критерии ПС (стадия разрушения и созидания). Четыре Стадии перехода.</a:t>
            </a:r>
          </a:p>
          <a:p>
            <a:r>
              <a:rPr lang="ru-RU" b="1" dirty="0"/>
              <a:t>4. </a:t>
            </a:r>
            <a:r>
              <a:rPr lang="ru-RU" b="1" dirty="0" err="1"/>
              <a:t>Парадигмальные</a:t>
            </a:r>
            <a:r>
              <a:rPr lang="ru-RU" b="1" dirty="0"/>
              <a:t> Инструменты (Отец, части\частности, 8ричность субъекта, огни частностей). </a:t>
            </a:r>
          </a:p>
          <a:p>
            <a:r>
              <a:rPr lang="ru-RU" b="1" dirty="0"/>
              <a:t>5. Явления во Внутреннем в процессе </a:t>
            </a:r>
            <a:r>
              <a:rPr lang="ru-RU" b="1" dirty="0" err="1"/>
              <a:t>Парадигмализации</a:t>
            </a:r>
            <a:r>
              <a:rPr lang="ru-RU" b="1" dirty="0"/>
              <a:t> (</a:t>
            </a:r>
            <a:r>
              <a:rPr lang="ru-RU" dirty="0"/>
              <a:t>Активация </a:t>
            </a:r>
            <a:r>
              <a:rPr lang="ru-RU" b="1" dirty="0"/>
              <a:t>внутреннего источника </a:t>
            </a:r>
            <a:r>
              <a:rPr lang="ru-RU" dirty="0"/>
              <a:t>развития, принцип </a:t>
            </a:r>
            <a:r>
              <a:rPr lang="ru-RU" dirty="0" err="1"/>
              <a:t>самотворения</a:t>
            </a:r>
            <a:r>
              <a:rPr lang="ru-RU" dirty="0"/>
              <a:t>, принцип </a:t>
            </a:r>
            <a:r>
              <a:rPr lang="ru-RU" dirty="0" err="1"/>
              <a:t>первотворения</a:t>
            </a:r>
            <a:r>
              <a:rPr lang="ru-RU" dirty="0"/>
              <a:t>, организация </a:t>
            </a:r>
            <a:r>
              <a:rPr lang="ru-RU" b="1" dirty="0"/>
              <a:t>топологии внутреннего,</a:t>
            </a:r>
            <a:r>
              <a:rPr lang="ru-RU" dirty="0"/>
              <a:t> накопление </a:t>
            </a:r>
            <a:r>
              <a:rPr lang="ru-RU" dirty="0" err="1"/>
              <a:t>Отцовскости</a:t>
            </a:r>
            <a:r>
              <a:rPr lang="ru-RU" dirty="0"/>
              <a:t>)</a:t>
            </a:r>
            <a:r>
              <a:rPr lang="ru-RU" b="1" dirty="0"/>
              <a:t>. </a:t>
            </a:r>
          </a:p>
          <a:p>
            <a:r>
              <a:rPr lang="ru-RU" b="1" dirty="0"/>
              <a:t>6. </a:t>
            </a:r>
            <a:r>
              <a:rPr lang="ru-RU" b="1" dirty="0" err="1"/>
              <a:t>Парадигмальные</a:t>
            </a:r>
            <a:r>
              <a:rPr lang="ru-RU" b="1" dirty="0"/>
              <a:t> критерии (зрелось, предельность, новизна, </a:t>
            </a:r>
            <a:r>
              <a:rPr lang="ru-RU" b="1" dirty="0" err="1"/>
              <a:t>надкатегориальность</a:t>
            </a:r>
            <a:r>
              <a:rPr lang="ru-RU" b="1" dirty="0"/>
              <a:t>).</a:t>
            </a:r>
          </a:p>
          <a:p>
            <a:r>
              <a:rPr lang="ru-RU" b="1" dirty="0"/>
              <a:t>7. Физическим телом, Лотосом Духа, ИВДИВО </a:t>
            </a:r>
            <a:r>
              <a:rPr lang="ru-RU" b="1" dirty="0" err="1"/>
              <a:t>Магнитностью</a:t>
            </a:r>
            <a:r>
              <a:rPr lang="ru-RU" b="1" dirty="0"/>
              <a:t> </a:t>
            </a:r>
            <a:r>
              <a:rPr lang="ru-RU" b="1" dirty="0" err="1"/>
              <a:t>Парадигмальных</a:t>
            </a:r>
            <a:r>
              <a:rPr lang="ru-RU" b="1" dirty="0"/>
              <a:t> оснований </a:t>
            </a:r>
          </a:p>
          <a:p>
            <a:r>
              <a:rPr lang="ru-RU" b="1" dirty="0"/>
              <a:t>8. Результат </a:t>
            </a:r>
            <a:r>
              <a:rPr lang="ru-RU" b="1" dirty="0" err="1"/>
              <a:t>Парадигмального</a:t>
            </a:r>
            <a:r>
              <a:rPr lang="ru-RU" b="1" dirty="0"/>
              <a:t> сдвига – «Назад пути нет!». Субъектный Рост. </a:t>
            </a:r>
            <a:r>
              <a:rPr lang="ru-RU" b="1" dirty="0" err="1"/>
              <a:t>Отцовскость</a:t>
            </a:r>
            <a:r>
              <a:rPr lang="ru-RU" b="1" dirty="0"/>
              <a:t> Каждого.</a:t>
            </a:r>
          </a:p>
        </p:txBody>
      </p:sp>
    </p:spTree>
    <p:extLst>
      <p:ext uri="{BB962C8B-B14F-4D97-AF65-F5344CB8AC3E}">
        <p14:creationId xmlns:p14="http://schemas.microsoft.com/office/powerpoint/2010/main" val="5970560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903994-29AB-4098-9B90-2AB7D7D99D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3584" y="685800"/>
            <a:ext cx="8181628" cy="891210"/>
          </a:xfrm>
        </p:spPr>
        <p:txBody>
          <a:bodyPr>
            <a:normAutofit/>
          </a:bodyPr>
          <a:lstStyle/>
          <a:p>
            <a:r>
              <a:rPr lang="ru-RU" sz="3200" b="1" dirty="0"/>
              <a:t>Источники: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8E824DE-AA53-4384-B404-C55B4EE30D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0816" y="1577010"/>
            <a:ext cx="10389705" cy="4214191"/>
          </a:xfrm>
        </p:spPr>
        <p:txBody>
          <a:bodyPr>
            <a:normAutofit fontScale="92500"/>
          </a:bodyPr>
          <a:lstStyle/>
          <a:p>
            <a:endParaRPr lang="ru-RU" sz="1700" u="sng" dirty="0"/>
          </a:p>
          <a:p>
            <a:r>
              <a:rPr lang="ru-RU" sz="1700" u="sng" dirty="0"/>
              <a:t> </a:t>
            </a:r>
            <a:r>
              <a:rPr lang="ru-RU" sz="1700" u="sng" dirty="0">
                <a:hlinkClick r:id="rId2"/>
              </a:rPr>
              <a:t>28 ФЧС 2015-01-03-04 Красноярск Бородино Сердюк В.</a:t>
            </a:r>
            <a:endParaRPr lang="ru-RU" sz="1700" u="sng" dirty="0"/>
          </a:p>
          <a:p>
            <a:endParaRPr lang="ru-RU" sz="1700" u="sng" dirty="0">
              <a:hlinkClick r:id="rId3"/>
            </a:endParaRPr>
          </a:p>
          <a:p>
            <a:r>
              <a:rPr lang="ru-RU" sz="1700" u="sng" dirty="0">
                <a:hlinkClick r:id="rId3"/>
              </a:rPr>
              <a:t>117 Си ИВО 2025-07-05-06 Казань-Екатеринбург-Челны-Чебоксары-Елабуга-Азнакаево Сердюк В.</a:t>
            </a:r>
            <a:endParaRPr lang="ru-RU" sz="1700" u="sng" dirty="0"/>
          </a:p>
          <a:p>
            <a:endParaRPr lang="ru-RU" sz="1700" u="sng" dirty="0"/>
          </a:p>
          <a:p>
            <a:r>
              <a:rPr lang="ru-RU" sz="1700" u="sng" dirty="0">
                <a:hlinkClick r:id="rId4"/>
              </a:rPr>
              <a:t>117 Синтез ИВО 2025-05-10-11 Москва-Санкт-Петербург-Московия-Королёв-</a:t>
            </a:r>
            <a:r>
              <a:rPr lang="ru-RU" sz="1700" u="sng" dirty="0" err="1">
                <a:hlinkClick r:id="rId4"/>
              </a:rPr>
              <a:t>Вологодск</a:t>
            </a:r>
            <a:r>
              <a:rPr lang="ru-RU" sz="1700" u="sng" dirty="0">
                <a:hlinkClick r:id="rId4"/>
              </a:rPr>
              <a:t> Сердюк В.</a:t>
            </a:r>
            <a:endParaRPr lang="ru-RU" sz="1700" u="sng" dirty="0"/>
          </a:p>
          <a:p>
            <a:endParaRPr lang="ru-RU" sz="1700" u="sng" dirty="0"/>
          </a:p>
          <a:p>
            <a:r>
              <a:rPr lang="ru-RU" sz="1700" u="sng" dirty="0">
                <a:hlinkClick r:id="rId5"/>
              </a:rPr>
              <a:t>118 Синтез ИВО 2025-06-14-15 Москва-Санкт-Петербург-Московия-Королёв-</a:t>
            </a:r>
            <a:r>
              <a:rPr lang="ru-RU" sz="1700" u="sng" dirty="0" err="1">
                <a:hlinkClick r:id="rId5"/>
              </a:rPr>
              <a:t>Вологодск</a:t>
            </a:r>
            <a:r>
              <a:rPr lang="ru-RU" sz="1700" u="sng" dirty="0">
                <a:hlinkClick r:id="rId5"/>
              </a:rPr>
              <a:t> Сердюк В.</a:t>
            </a:r>
            <a:endParaRPr lang="ru-RU" sz="1700" u="sng" dirty="0"/>
          </a:p>
          <a:p>
            <a:endParaRPr lang="ru-RU" sz="1700" u="sng" dirty="0"/>
          </a:p>
          <a:p>
            <a:r>
              <a:rPr lang="ru-RU" sz="1700" u="sng" dirty="0"/>
              <a:t>Парадигма внутренней философии : монография / [</a:t>
            </a:r>
            <a:r>
              <a:rPr lang="ru-RU" sz="1700" u="sng" dirty="0" err="1"/>
              <a:t>авт.кол</a:t>
            </a:r>
            <a:r>
              <a:rPr lang="ru-RU" sz="1700" u="sng" dirty="0"/>
              <a:t>. : Славинский Д.А., Сердюк В.С., Бирюкова Е.Е., Рязанцева Д.С. и др.]. — М.: Альпен-Принт, 2022. — 240 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2502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376A3A-BC76-4079-8FA4-4BFDC6848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535022"/>
            <a:ext cx="8534401" cy="2354094"/>
          </a:xfrm>
        </p:spPr>
        <p:txBody>
          <a:bodyPr>
            <a:normAutofit/>
          </a:bodyPr>
          <a:lstStyle/>
          <a:p>
            <a:r>
              <a:rPr lang="ru-RU" b="1" dirty="0" err="1"/>
              <a:t>Парадигмальный</a:t>
            </a:r>
            <a:r>
              <a:rPr lang="ru-RU" b="1" dirty="0"/>
              <a:t> вызов – это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CC8C0C8-72FA-484C-A22E-D34BBD7C68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3" y="2811294"/>
            <a:ext cx="9636834" cy="3183106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проблема как </a:t>
            </a:r>
            <a:r>
              <a:rPr lang="ru-RU" sz="3200" b="1" dirty="0">
                <a:solidFill>
                  <a:srgbClr val="FF0000"/>
                </a:solidFill>
              </a:rPr>
              <a:t>субъектного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,</a:t>
            </a:r>
          </a:p>
          <a:p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так и  </a:t>
            </a:r>
            <a:r>
              <a:rPr lang="ru-RU" sz="3200" b="1" dirty="0">
                <a:solidFill>
                  <a:srgbClr val="FF0000"/>
                </a:solidFill>
              </a:rPr>
              <a:t>общечеловеческого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масштаба. </a:t>
            </a:r>
          </a:p>
          <a:p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0D1A269-80C1-4E35-8870-9D92A4D44D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1413" y="3660438"/>
            <a:ext cx="4572000" cy="300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B3340AB8-48D3-44A8-99E8-4F40A2AF3D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3287" y="226777"/>
            <a:ext cx="17145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8317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8E8825-2C1E-4883-820B-F37F340B52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1948" y="466928"/>
            <a:ext cx="6721813" cy="1682885"/>
          </a:xfrm>
        </p:spPr>
        <p:txBody>
          <a:bodyPr>
            <a:normAutofit/>
          </a:bodyPr>
          <a:lstStyle/>
          <a:p>
            <a:r>
              <a:rPr lang="ru-RU" sz="3600" b="1" dirty="0" err="1"/>
              <a:t>Парадигмальный</a:t>
            </a:r>
            <a:r>
              <a:rPr lang="ru-RU" sz="3600" b="1" dirty="0"/>
              <a:t> сдвиг </a:t>
            </a:r>
            <a:br>
              <a:rPr lang="ru-RU" sz="3600" dirty="0"/>
            </a:br>
            <a:endParaRPr lang="ru-RU" sz="3600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994858E-8DA8-48FB-84AE-FDBEC52A68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1292" y="2422188"/>
            <a:ext cx="8187413" cy="3484304"/>
          </a:xfrm>
        </p:spPr>
        <p:txBody>
          <a:bodyPr>
            <a:normAutofit/>
          </a:bodyPr>
          <a:lstStyle/>
          <a:p>
            <a:r>
              <a:rPr lang="ru-RU" b="1" dirty="0"/>
              <a:t>Начинается сначала в людях - </a:t>
            </a:r>
            <a:r>
              <a:rPr lang="ru-RU" b="1" dirty="0">
                <a:solidFill>
                  <a:srgbClr val="FF0000"/>
                </a:solidFill>
              </a:rPr>
              <a:t>Субъектный </a:t>
            </a:r>
            <a:r>
              <a:rPr lang="ru-RU" b="1" dirty="0" err="1">
                <a:solidFill>
                  <a:srgbClr val="FF0000"/>
                </a:solidFill>
              </a:rPr>
              <a:t>парадигмальный</a:t>
            </a:r>
            <a:r>
              <a:rPr lang="ru-RU" b="1" dirty="0">
                <a:solidFill>
                  <a:srgbClr val="FF0000"/>
                </a:solidFill>
              </a:rPr>
              <a:t> сдвиг.</a:t>
            </a:r>
          </a:p>
          <a:p>
            <a:r>
              <a:rPr lang="ru-RU" u="sng" dirty="0"/>
              <a:t>Формы реализации</a:t>
            </a:r>
            <a:r>
              <a:rPr lang="ru-RU" dirty="0"/>
              <a:t>: переоценка, перерождение…</a:t>
            </a:r>
          </a:p>
          <a:p>
            <a:endParaRPr lang="ru-RU" b="1" dirty="0"/>
          </a:p>
          <a:p>
            <a:r>
              <a:rPr lang="ru-RU" b="1" dirty="0"/>
              <a:t>И </a:t>
            </a:r>
            <a:r>
              <a:rPr lang="ru-RU" dirty="0"/>
              <a:t>только потом проявля­ется в цивилизации - </a:t>
            </a:r>
            <a:r>
              <a:rPr lang="ru-RU" b="1" dirty="0">
                <a:solidFill>
                  <a:srgbClr val="FF0000"/>
                </a:solidFill>
              </a:rPr>
              <a:t>Цивилизационный </a:t>
            </a:r>
            <a:r>
              <a:rPr lang="ru-RU" b="1" dirty="0" err="1">
                <a:solidFill>
                  <a:srgbClr val="FF0000"/>
                </a:solidFill>
              </a:rPr>
              <a:t>парадигмальный</a:t>
            </a:r>
            <a:r>
              <a:rPr lang="ru-RU" b="1" dirty="0">
                <a:solidFill>
                  <a:srgbClr val="FF0000"/>
                </a:solidFill>
              </a:rPr>
              <a:t> сдвиг</a:t>
            </a:r>
          </a:p>
          <a:p>
            <a:r>
              <a:rPr lang="ru-RU" u="sng" dirty="0"/>
              <a:t>Формы реализации </a:t>
            </a:r>
            <a:r>
              <a:rPr lang="ru-RU" dirty="0"/>
              <a:t>– кризис, скачек, катастрофы, революции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ED94905-E249-489F-BBE7-2FEB187CCC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716" y="251297"/>
            <a:ext cx="2845240" cy="3542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6787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3BE2D9-6407-437D-9E79-576627B73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FF0000"/>
                </a:solidFill>
              </a:rPr>
              <a:t>Парадигмальный</a:t>
            </a:r>
            <a:r>
              <a:rPr lang="ru-RU" b="1" dirty="0">
                <a:solidFill>
                  <a:srgbClr val="FF0000"/>
                </a:solidFill>
              </a:rPr>
              <a:t> сдвиг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054FA3-26D6-4396-B6BD-7676541FC3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5123922" cy="421694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sz="2300" b="1" dirty="0"/>
              <a:t>Смена основ Жизни. Кризис, катастрофа, скачек, потрясение.</a:t>
            </a:r>
          </a:p>
          <a:p>
            <a:pPr lvl="0"/>
            <a:r>
              <a:rPr lang="ru-RU" sz="2300" b="1" dirty="0"/>
              <a:t>Смена оснований Философии, Па­радигм </a:t>
            </a:r>
          </a:p>
          <a:p>
            <a:pPr lvl="0"/>
            <a:r>
              <a:rPr lang="ru-RU" sz="2300" b="1" dirty="0"/>
              <a:t>Кардинальный сдвиг в определённом паттерне (топо­логии) мышления </a:t>
            </a:r>
          </a:p>
          <a:p>
            <a:pPr lvl="0"/>
            <a:r>
              <a:rPr lang="ru-RU" sz="2300" b="1" dirty="0"/>
              <a:t>Радикальное изменение личных убеждений, комплексных систем или организаций</a:t>
            </a:r>
          </a:p>
          <a:p>
            <a:pPr lvl="0"/>
            <a:r>
              <a:rPr lang="ru-RU" sz="2300" b="1" dirty="0"/>
              <a:t>Разрешение конфлик­та разных систем ценностей, разных способов постановки и ре­шения задач, разных способов измерения и наблюдения явлений, разных практик и в целом разных картин мира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1FD4BFB-0B07-427C-B0C6-589EDA8EFC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08133" y="685800"/>
            <a:ext cx="4934479" cy="4216939"/>
          </a:xfrm>
        </p:spPr>
        <p:txBody>
          <a:bodyPr>
            <a:normAutofit fontScale="77500" lnSpcReduction="20000"/>
          </a:bodyPr>
          <a:lstStyle/>
          <a:p>
            <a:endParaRPr lang="ru-RU" sz="2300" b="1" dirty="0"/>
          </a:p>
          <a:p>
            <a:r>
              <a:rPr lang="ru-RU" sz="2300" b="1" dirty="0"/>
              <a:t>Качественное изменение миро­воззрения, сопровождающееся сбросом и обнулением </a:t>
            </a:r>
            <a:r>
              <a:rPr lang="ru-RU" sz="2300" b="1" dirty="0" err="1"/>
              <a:t>Субъекто­образующих</a:t>
            </a:r>
            <a:r>
              <a:rPr lang="ru-RU" sz="2300" b="1" dirty="0"/>
              <a:t> императивов бытия оперируемой реальности.</a:t>
            </a:r>
          </a:p>
          <a:p>
            <a:r>
              <a:rPr lang="ru-RU" sz="2300" b="1" dirty="0"/>
              <a:t> Не предполагает незаконченных решений и оттянутых вы­боров (мосты сожжены, «свято место пусто не бывает»).</a:t>
            </a:r>
          </a:p>
          <a:p>
            <a:r>
              <a:rPr lang="ru-RU" sz="2300" b="1" dirty="0"/>
              <a:t>Это не совершенствование предыдущей Парадигмы, а её разрушение.</a:t>
            </a:r>
          </a:p>
          <a:p>
            <a:r>
              <a:rPr lang="ru-RU" sz="2300" b="1" dirty="0"/>
              <a:t>Не только решение отказаться от старой Парадигмы, но обязательно и выбор принять новую Парадигму.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709455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74F66A1-D68B-45E4-81F2-ECBC42FACB39}"/>
              </a:ext>
            </a:extLst>
          </p:cNvPr>
          <p:cNvSpPr/>
          <p:nvPr/>
        </p:nvSpPr>
        <p:spPr>
          <a:xfrm>
            <a:off x="1595337" y="340468"/>
            <a:ext cx="70792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Универсальные критерии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Парадигмального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сдвига: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2F21E66-F584-4124-AFCD-F8DFFDBACBD4}"/>
              </a:ext>
            </a:extLst>
          </p:cNvPr>
          <p:cNvSpPr/>
          <p:nvPr/>
        </p:nvSpPr>
        <p:spPr>
          <a:xfrm>
            <a:off x="252919" y="865762"/>
            <a:ext cx="10019490" cy="5681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24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Первая стадия - раз­рушения </a:t>
            </a:r>
            <a:r>
              <a:rPr lang="ru-RU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старой доминирующей Парадигмы, сопровождается:</a:t>
            </a:r>
            <a:endParaRPr lang="ru-RU" sz="16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just">
              <a:lnSpc>
                <a:spcPct val="119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Тяжёлыми переходными состояниями.</a:t>
            </a:r>
            <a:endParaRPr lang="ru-RU" sz="16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just">
              <a:lnSpc>
                <a:spcPct val="119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Обострением противоречий.</a:t>
            </a:r>
            <a:endParaRPr lang="ru-RU" sz="16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just">
              <a:lnSpc>
                <a:spcPct val="119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Неустойчивостью и неопределённостью будущего.</a:t>
            </a:r>
            <a:endParaRPr lang="ru-RU" sz="16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just">
              <a:lnSpc>
                <a:spcPct val="119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3095" algn="l"/>
              </a:tabLst>
            </a:pPr>
            <a:r>
              <a:rPr lang="ru-RU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Состоянием, при котором существующие средства до­стижения целей становятся неадекватными.</a:t>
            </a:r>
            <a:endParaRPr lang="ru-RU" sz="16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just">
              <a:lnSpc>
                <a:spcPct val="119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Непредсказуемостью ситуаций и проблем.</a:t>
            </a:r>
            <a:endParaRPr lang="ru-RU" sz="16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just">
              <a:lnSpc>
                <a:spcPct val="119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Разрушением привычного внутреннего мироустройства.</a:t>
            </a:r>
            <a:endParaRPr lang="ru-RU" sz="16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just">
              <a:lnSpc>
                <a:spcPct val="119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Отказом старых механизмов регуляции, контроля и управления.</a:t>
            </a:r>
            <a:endParaRPr lang="ru-RU" sz="16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just">
              <a:lnSpc>
                <a:spcPct val="119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Попытками вернуться в «старое доброе время» </a:t>
            </a:r>
            <a:endParaRPr lang="ru-RU" sz="16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indent="457200" algn="just">
              <a:lnSpc>
                <a:spcPct val="119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Вторая стадия - созидания</a:t>
            </a:r>
            <a:r>
              <a:rPr lang="ru-RU" b="1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становления новой Парадигмы, сопровождается:</a:t>
            </a:r>
            <a:endParaRPr lang="ru-RU" sz="16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just">
              <a:lnSpc>
                <a:spcPct val="119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3095" algn="l"/>
              </a:tabLst>
            </a:pPr>
            <a:r>
              <a:rPr lang="ru-RU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Обретением свободы для проявления своей индивиду­альности.</a:t>
            </a:r>
            <a:endParaRPr lang="ru-RU" sz="16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just">
              <a:lnSpc>
                <a:spcPct val="119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Самостоятельными решениями и выборами.</a:t>
            </a:r>
            <a:endParaRPr lang="ru-RU" sz="16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just">
              <a:lnSpc>
                <a:spcPct val="119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Принятием Нового.</a:t>
            </a:r>
            <a:endParaRPr lang="ru-RU" sz="16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just">
              <a:lnSpc>
                <a:spcPct val="119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Экспериментами без гарантий.</a:t>
            </a:r>
            <a:endParaRPr lang="ru-RU" sz="16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just">
              <a:lnSpc>
                <a:spcPct val="119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Отсутствием возможностей вернуться в старое.</a:t>
            </a:r>
            <a:endParaRPr lang="ru-RU" sz="16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just">
              <a:lnSpc>
                <a:spcPct val="119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Принятием ответственности за собственные решения.</a:t>
            </a:r>
            <a:endParaRPr lang="ru-RU" sz="1600" u="none" strike="noStrike" spc="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996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CBCBDE-A3FE-4928-B838-1F91103D22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четыре стадии перехода:</a:t>
            </a:r>
            <a:br>
              <a:rPr lang="ru-RU" sz="3600" b="1" dirty="0"/>
            </a:br>
            <a:br>
              <a:rPr lang="ru-RU" b="1" dirty="0"/>
            </a:br>
            <a:endParaRPr lang="ru-RU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F5CB760-D0F9-47B6-A561-6C719E4C32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1" y="2315183"/>
            <a:ext cx="10609602" cy="3857018"/>
          </a:xfrm>
        </p:spPr>
        <p:txBody>
          <a:bodyPr/>
          <a:lstStyle/>
          <a:p>
            <a:r>
              <a:rPr lang="ru-RU" sz="2400" b="1" dirty="0"/>
              <a:t>1.Этого не может быть, потому что не может быть никогда</a:t>
            </a:r>
          </a:p>
          <a:p>
            <a:r>
              <a:rPr lang="ru-RU" sz="2400" b="1" dirty="0"/>
              <a:t>2. Что-то в этом есть.</a:t>
            </a:r>
          </a:p>
          <a:p>
            <a:r>
              <a:rPr lang="ru-RU" sz="2400" b="1" dirty="0"/>
              <a:t>3. Приятие.</a:t>
            </a:r>
          </a:p>
          <a:p>
            <a:r>
              <a:rPr lang="ru-RU" sz="2400" b="1" dirty="0"/>
              <a:t>4. Как мы без этого жили?</a:t>
            </a:r>
            <a:endParaRPr lang="ru-RU" b="1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24693F9A-4F6C-4580-B2BC-CF4F32B30F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2010" y="2934340"/>
            <a:ext cx="2743167" cy="3497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09972722-6CA5-4371-95DA-C7BC97859B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2010" y="250497"/>
            <a:ext cx="2881803" cy="19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0782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D5EE9E-5215-4E7D-AABF-20F3F8D2E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6502" y="2607013"/>
            <a:ext cx="8754894" cy="3093396"/>
          </a:xfrm>
        </p:spPr>
        <p:txBody>
          <a:bodyPr>
            <a:noAutofit/>
          </a:bodyPr>
          <a:lstStyle/>
          <a:p>
            <a:pPr algn="ctr"/>
            <a:r>
              <a:rPr lang="ru-RU" sz="2800" dirty="0" err="1"/>
              <a:t>Парадигмальный</a:t>
            </a:r>
            <a:r>
              <a:rPr lang="ru-RU" sz="2800" dirty="0"/>
              <a:t> сдвиг (переход) актуализируется </a:t>
            </a:r>
            <a:br>
              <a:rPr lang="ru-RU" sz="2800" dirty="0"/>
            </a:br>
            <a:br>
              <a:rPr lang="ru-RU" sz="2800" dirty="0"/>
            </a:br>
            <a:r>
              <a:rPr lang="ru-RU" sz="2800" b="1" dirty="0">
                <a:solidFill>
                  <a:schemeClr val="bg2">
                    <a:lumMod val="75000"/>
                  </a:schemeClr>
                </a:solidFill>
              </a:rPr>
              <a:t>Изначально Вышестоящим Домом Изначально Вышестоящего Отца </a:t>
            </a:r>
            <a:br>
              <a:rPr lang="ru-RU" sz="2800" b="1" dirty="0">
                <a:solidFill>
                  <a:schemeClr val="bg2">
                    <a:lumMod val="75000"/>
                  </a:schemeClr>
                </a:solidFill>
              </a:rPr>
            </a:br>
            <a:br>
              <a:rPr lang="ru-RU" sz="2800" b="1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800" dirty="0"/>
              <a:t>в каждом человеке, запуская, активируя </a:t>
            </a:r>
            <a:br>
              <a:rPr lang="ru-RU" sz="2800" dirty="0"/>
            </a:br>
            <a:br>
              <a:rPr lang="ru-RU" sz="2800" dirty="0"/>
            </a:br>
            <a:r>
              <a:rPr lang="ru-RU" sz="2800" dirty="0"/>
              <a:t>процесс  </a:t>
            </a:r>
            <a:r>
              <a:rPr lang="ru-RU" sz="2800" b="1" dirty="0" err="1"/>
              <a:t>парадигмализации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AC2C7C9-9C1A-42D1-BD80-73C3736B3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3" y="3429000"/>
            <a:ext cx="8534400" cy="2565400"/>
          </a:xfrm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0616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C14CE7-B651-450B-9993-CB1114083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332" y="1112994"/>
            <a:ext cx="10739335" cy="5155658"/>
          </a:xfrm>
        </p:spPr>
        <p:txBody>
          <a:bodyPr>
            <a:normAutofit/>
          </a:bodyPr>
          <a:lstStyle/>
          <a:p>
            <a:r>
              <a:rPr lang="ru-RU" sz="1600" dirty="0"/>
              <a:t>– введение </a:t>
            </a:r>
            <a:r>
              <a:rPr lang="ru-RU" sz="1600" dirty="0" err="1"/>
              <a:t>парадигмальности</a:t>
            </a:r>
            <a:r>
              <a:rPr lang="ru-RU" sz="1600" dirty="0"/>
              <a:t> жиз­ни и бытия </a:t>
            </a:r>
            <a:br>
              <a:rPr lang="ru-RU" sz="1600" dirty="0"/>
            </a:br>
            <a:br>
              <a:rPr lang="ru-RU" sz="1600" dirty="0"/>
            </a:br>
            <a:r>
              <a:rPr lang="ru-RU" sz="1600" dirty="0"/>
              <a:t>- перестройка картины мира </a:t>
            </a:r>
            <a:br>
              <a:rPr lang="ru-RU" sz="1600" dirty="0"/>
            </a:br>
            <a:br>
              <a:rPr lang="ru-RU" sz="1600" dirty="0"/>
            </a:br>
            <a:r>
              <a:rPr lang="ru-RU" sz="1600" dirty="0"/>
              <a:t>- перевод человека на сле­дующую ступень видов жизни, смыслов жизни, масштабов внут­реннего мира</a:t>
            </a:r>
            <a:br>
              <a:rPr lang="ru-RU" sz="1600" dirty="0"/>
            </a:br>
            <a:br>
              <a:rPr lang="ru-RU" sz="1600" dirty="0"/>
            </a:br>
            <a:r>
              <a:rPr lang="ru-RU" sz="1600" dirty="0"/>
              <a:t>-  изменений внутренних и внешних условий осу­ществления человека</a:t>
            </a:r>
            <a:br>
              <a:rPr lang="ru-RU" sz="1600" dirty="0"/>
            </a:br>
            <a:br>
              <a:rPr lang="ru-RU" sz="1600" dirty="0"/>
            </a:br>
            <a:r>
              <a:rPr lang="ru-RU" sz="1600" dirty="0"/>
              <a:t>- процесс философско- </a:t>
            </a:r>
            <a:r>
              <a:rPr lang="ru-RU" sz="1600" dirty="0" err="1"/>
              <a:t>парадигмального</a:t>
            </a:r>
            <a:r>
              <a:rPr lang="ru-RU" sz="1600" dirty="0"/>
              <a:t> синтеза во внутреннем мире человека, способ­ствующий сложению индивидуальной парадигмы в жизни чело­века. </a:t>
            </a:r>
            <a:br>
              <a:rPr lang="ru-RU" sz="1600" dirty="0"/>
            </a:br>
            <a:br>
              <a:rPr lang="ru-RU" sz="1600" dirty="0"/>
            </a:br>
            <a:r>
              <a:rPr lang="ru-RU" sz="1600" dirty="0"/>
              <a:t>- Сопровождается синтезом 64 Частностей между собой в выявлении из 64 фундаментальностей тех новых основ, в обработке которых и будут выявляться новые границы парадигмы развития человека - рождение философско- </a:t>
            </a:r>
            <a:r>
              <a:rPr lang="ru-RU" sz="1600" dirty="0" err="1"/>
              <a:t>парадигмальной</a:t>
            </a:r>
            <a:r>
              <a:rPr lang="ru-RU" sz="1600" dirty="0"/>
              <a:t> однородности как цельности восприятия нового.</a:t>
            </a:r>
            <a:br>
              <a:rPr lang="ru-RU" b="1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365EC8-A200-42D4-8BCE-CB52B12EB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1190" y="350197"/>
            <a:ext cx="9004606" cy="1264594"/>
          </a:xfrm>
        </p:spPr>
        <p:txBody>
          <a:bodyPr>
            <a:normAutofit/>
          </a:bodyPr>
          <a:lstStyle/>
          <a:p>
            <a:r>
              <a:rPr lang="ru-RU" sz="2800" b="1" dirty="0" err="1"/>
              <a:t>Парадигмализация</a:t>
            </a:r>
            <a:r>
              <a:rPr lang="ru-RU" sz="2800" b="1" dirty="0"/>
              <a:t> – это</a:t>
            </a:r>
            <a:br>
              <a:rPr lang="ru-RU" sz="2800" b="1" dirty="0"/>
            </a:b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7489305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559</TotalTime>
  <Words>2737</Words>
  <Application>Microsoft Office PowerPoint</Application>
  <PresentationFormat>Широкоэкранный</PresentationFormat>
  <Paragraphs>143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5" baseType="lpstr">
      <vt:lpstr>Arial</vt:lpstr>
      <vt:lpstr>Arial Black</vt:lpstr>
      <vt:lpstr>Calibri</vt:lpstr>
      <vt:lpstr>Cambria</vt:lpstr>
      <vt:lpstr>Century Gothic</vt:lpstr>
      <vt:lpstr>Times New Roman</vt:lpstr>
      <vt:lpstr>Wingdings</vt:lpstr>
      <vt:lpstr>Wingdings 3</vt:lpstr>
      <vt:lpstr>Сектор</vt:lpstr>
      <vt:lpstr>иЗначально вышестоящий дом изначально вышестоящего отца   Съезд подразделений  ИВДИВО Крым ИВДИВО Ялта</vt:lpstr>
      <vt:lpstr>1. Парадигмальный вызов   2. Парадигмализация  3. Парадигмальный сдвиг  </vt:lpstr>
      <vt:lpstr>Парадигмальный вызов – это  </vt:lpstr>
      <vt:lpstr>Парадигмальный сдвиг  </vt:lpstr>
      <vt:lpstr>Парадигмальный сдвиг</vt:lpstr>
      <vt:lpstr>Презентация PowerPoint</vt:lpstr>
      <vt:lpstr>четыре стадии перехода:  </vt:lpstr>
      <vt:lpstr>Парадигмальный сдвиг (переход) актуализируется   Изначально Вышестоящим Домом Изначально Вышестоящего Отца   в каждом человеке, запуская, активируя   процесс  парадигмализации </vt:lpstr>
      <vt:lpstr>– введение парадигмальности жиз­ни и бытия   - перестройка картины мира   - перевод человека на сле­дующую ступень видов жизни, смыслов жизни, масштабов внут­реннего мира  -  изменений внутренних и внешних условий осу­ществления человека  - процесс философско- парадигмального синтеза во внутреннем мире человека, способ­ствующий сложению индивидуальной парадигмы в жизни чело­века.   - Сопровождается синтезом 64 Частностей между собой в выявлении из 64 фундаментальностей тех новых основ, в обработке которых и будут выявляться новые границы парадигмы развития человека - рождение философско- парадигмальной однородности как цельности восприятия нового.  </vt:lpstr>
      <vt:lpstr>Презентация PowerPoint</vt:lpstr>
      <vt:lpstr>Парадигмальные инструменты внутреннего саморазвития, закладываемые Парадигмой, в пределах которой осуществляется развитие Субъекта: </vt:lpstr>
      <vt:lpstr>явления во внутреннем мире  разворачивающиеся процессом парадигмализации  </vt:lpstr>
      <vt:lpstr>Основные Парадигмальные критерии Внутренней философии </vt:lpstr>
      <vt:lpstr>- насыщенность нелинейных взаимосвя­зей, создающих плотность парадигмально-философской од­нородности осуществления  -  степень исчерпанности ста­рого и/или готовности к новому. Любая ситуация, процесс, реше­ние, состояние должны созреть.    - процесс поиска, синтеза, апробации и получения опыта принятием решений, в ходе которого анизотропностью подбираются, генерируются, ре­комбинируются узловые связи между 64 парадигмальными фундаментальностями.  Целеполаганием зрелости (как финального состояния го­товности к переходу в новое) является раскрытие предельности Парадигмы, в фундаментальных границах которой происходит процесс осуществления Субъекта.   Задачей зрелости является мак­симально ёмкое и концентрированное исчерпание избыточности потенциала Парадигмы синтезом нелинейных взаимосвязей, но не перебором всех возможных вариантов парадигмальной мат­рицы (комбинаций), а поиском первого праосуществления, поз­воляющего сложить цельность, достаточную (а не лучшую или идеальную) для инициации преодоления предельности суще­ствующей Парадигмы и переходом в категориально новое Парадигмальное осуществление Субъекта (например, Парадигмальный сдвиг из Человека в Посвящённого). </vt:lpstr>
      <vt:lpstr>- парадигмальная граница осуществ­ления  - граница проявленного и непроявленного, «край хаоса»  - характеризует исчерпан­ность и завершение перспектив существующей Парадигмы, смыслов, методов достижения, выработанность старой «новизны»  - Предельность, как исчерпание предыдущего дела.   - как точка (фаза, этап) в Парадигмальном осуществлении Субъекта, где про­исходит пересечение метрик разных наборов фундаментальностей несоизмеримых видов бытия.   - Точка, в которой происходит поиск и расшифровка праматериальных оснований вышестояще­го иерархического уровня, область генерирования спектра воз­можных сингуляций в преодолении предельности и выхода в ка­тегориально новые перспективы развития. </vt:lpstr>
      <vt:lpstr>- результат преодоления предельности. процесс сопровождается выплеском и развёрткой прасинтезности фундаментальностей вышестоящего выражения (например, архетипа материи или выражения 8-рицы Субъекта), и фиксацией Воли ИВ Отца синтезирующимися новыми Парадигмальными границами и масштабами реализации Отцовскости Субъектом  -  есмь вплавление несозмеримого Отцовского яв­ления Субъектом, вызванное («вызываю Огонь на себя»), смагниченным анизотропно организованным пра-осуществлением Зре­лостью Субъекта. что Субъект смог Зрелостью сложить и вызвать на себя запредельные (праматериальные) метрики фундаментальностей вышестоящих иерархических явлений.   - достигается Парадигмальным сдвигом - перехо­дом из бытия старой Парадигмой в бытиё новой Парадигмой. </vt:lpstr>
      <vt:lpstr>глубина преображений / об­новлений категориальных оснований, вызванных Парадиг­мальным сдвигом. Смена Парадиг­мы - смена границ и рамок - смена самих категорий.   Например, определение «человек» в самом общем ракурсе:   В старой Парадигме - социальное животное (с историческим воз­растом 150 тыс. лет), произошедшее от обезьяны. В новой Пара­дигме - несоизмеримая единица Отца, живущая и развивающая­ся в Вечности.   Разница не просто большая, а категориально- парадигмальная   Определив категориально «Человека», мы начинаем пони­мать и дефиниции и спектр дисциплин для изучения и становле­ния такого человека, и перестройку самой системы образования для воспитания такого человека.    это критерий, показывающий сте­пень и глубину преображения Парадигмальным сдвигом внут­реннего мира каждого и Цивилизационного строительства чело­вечества в целом как результат смены Парадигм. </vt:lpstr>
      <vt:lpstr>Базовая 64-ричная матрица фундаментальностей является основой для 8ми Парадигмальных сдвигов:  От Человека к Посвящённому От Посвящённого к Служащему От Служащего к Ипостаси От Ипостаси к Учителю От Учителя к Владыке От Владыки к Аватару От Аватара к Отцу И от всей 8-ричной организованности к Субъекту. </vt:lpstr>
      <vt:lpstr>Итоги Парадигмального сдвига   </vt:lpstr>
      <vt:lpstr>Мыслеобраз практики:  Парадигмальные Вызовы и Парадигмальные Сдвиги парадигмализацией четверичной Магнитностью Внутреннего Парадигмально синтезным, Парадигмально Цельным, Философски Неисповедимым, Стратагемически Неизреченным.  </vt:lpstr>
      <vt:lpstr>Цельное начинается с цели, которая парадигмально тотально создаёт объём Духа реализацией тех или иных задач. Мы в этом видим цельность как Парадигмальную явленность Воли Изначально Вышестоящего Отца объёмом Духа  вокруг внутри нас. В этот момент у нас возникает ощущение Цельного и цельности явления.  То есть цельность явления – это границы Воли Изначально Вышестоящего Отца, подкреплённые плотностью Духа в некой сферической или не сферической, а многогеометрической конструкции их реализации. Цельное – это явление тотальности пространства Изначально Вышестоящего Отца в ограниченных формах явления синтезом насыщенных Частностей в этом пространстве ограниченных форм явления. Цельное – это ещё оперирование Частностями в крупных и малых формах соответствующей однозначной пространственной реализованности. Цельное – это прямое явление Изначально Вышестоящего Отца в материи однозначными неделимыми формами явления. Цельное – это явление материи, связывающее Системный Синтез разных явлений в диалектической непротиворечивости между собой в одно целое, где система заканчивается синтезом этих Частей неким цельным явлением, однозначно направленно действующим в характеристиках, заложенных в предыдущих факторах этого Системного Синтеза внутри.  можно расширить на 8-16 показателей, которые нами не особенно оперируются.   допустим, цельность головного мозга цельность – тело.  взаимогармонизация разных пространств и объектов, и субъектов в предельности форм каждого из них рождает у нас философское понимание цельности.  </vt:lpstr>
      <vt:lpstr>- Это сфера с 16-ю системами: Дом, Стать, Теза… ДНК.  - В этой сфере идёт перемешивание в балансире насыщенности 16-ти систем, Неисповедимое, а из этого идёт новый путь, которыЙ не предполагался ранее. - Неисповедимость начинается с синтеза всех частностей между собой с целеполаганием.  - Неисповедимость – это одновременное действие от одной до 64 частностей от одной до 1024 Частей.  - Неисповедимость взаимо координации и насыщенности Частей, систем Частей между собой - Если не отдаёмся Неисповедимости, мы не познаём нового опыта. «Этого никогда не было, и вот опять».  - Если мы признаем насыщенность Неисповедимостью, тогда мы идём в следующую иную Неисповедимость, преодолевая предыдущую -Неисповедимое синтезирует насыщенность всех жизней тотально, поэтому это физика и Вечность одновременно. - Неисповедимость нужна, чтобы Истина ИВ Отца нас заполнила, и мы вошли в новую Мудрость ИВ Отца. </vt:lpstr>
      <vt:lpstr>Неизречённость– это глубокое действие эталонов внутри нас, когда невозможно полностью описать этот контекст.   У каждого есть некий эталон некая глубина Неизречённости, как высокое внутреннее достоинство.   Неизречённость – это основа достоинства каждого из нас. От одного человека идёт достоинство, даже если он себя просто ведёт, а у другого, как бы он не хотел выразить, внутри этого достоинства нет.   когда мы в безусловной естественности Служения, мы становимся неизречённо ценными для ИВ Отца.   Меняется наша суть в этом состоянии неизреченности и мы в естестве такие, какие мы есмь.  Неизречённость – это явление ИВ Учителя ИВО.  В этой Неизречённости мы настоящие пред ИВ Отцом! </vt:lpstr>
      <vt:lpstr>Синтезность исходит из Синтеза.   Критерий Синтезности – степень накала и напряженности соответствующего Синтеза, естество и органичность данной степени накала, а также внешние действия этим.   Синтезность Посвященного – накал Репликации, Служащего – накал Созидания, Ипостаси – накал Творения, Учителя – накал Любви, Владыки – накал Мудрости и т.д.   Накал Синтеза в Синтезности включает состояние магнита, как возможность внутренней пассионарностью Синтеза зарядить другого на выход силы Синтеза также сверхпассионарностью (действие Аватара).   Сверпассионарность внутреннего Дела Синтезностью.  </vt:lpstr>
      <vt:lpstr>Благодарим за внимание!</vt:lpstr>
      <vt:lpstr>Источники: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иЗначально вышестоящий дом изначально вышестоящего отца   Съезд подразделений  ИВДИВО Крым ИВДИВО Ялта</dc:title>
  <dc:creator>Admin</dc:creator>
  <cp:lastModifiedBy>Admin</cp:lastModifiedBy>
  <cp:revision>83</cp:revision>
  <dcterms:created xsi:type="dcterms:W3CDTF">2025-10-03T16:54:02Z</dcterms:created>
  <dcterms:modified xsi:type="dcterms:W3CDTF">2025-11-08T08:27:19Z</dcterms:modified>
</cp:coreProperties>
</file>